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6"/>
  </p:sldMasterIdLst>
  <p:notesMasterIdLst>
    <p:notesMasterId r:id="rId27"/>
  </p:notesMasterIdLst>
  <p:sldIdLst>
    <p:sldId id="290" r:id="rId7"/>
    <p:sldId id="284" r:id="rId8"/>
    <p:sldId id="367" r:id="rId9"/>
    <p:sldId id="368" r:id="rId10"/>
    <p:sldId id="385" r:id="rId11"/>
    <p:sldId id="379" r:id="rId12"/>
    <p:sldId id="370" r:id="rId13"/>
    <p:sldId id="396" r:id="rId14"/>
    <p:sldId id="371" r:id="rId15"/>
    <p:sldId id="393" r:id="rId16"/>
    <p:sldId id="394" r:id="rId17"/>
    <p:sldId id="374" r:id="rId18"/>
    <p:sldId id="380" r:id="rId19"/>
    <p:sldId id="381" r:id="rId20"/>
    <p:sldId id="376" r:id="rId21"/>
    <p:sldId id="397" r:id="rId22"/>
    <p:sldId id="398" r:id="rId23"/>
    <p:sldId id="377" r:id="rId24"/>
    <p:sldId id="345" r:id="rId25"/>
    <p:sldId id="307" r:id="rId2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 uri="{2D200454-40CA-4A62-9FC3-DE9A4176ACB9}">
      <p15:notes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eter Sidebotham" initials="PS" lastIdx="17" clrIdx="0">
    <p:extLst/>
  </p:cmAuthor>
  <p:cmAuthor id="2" name="Susan Tranter" initials="ST" lastIdx="8" clrIdx="1">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2409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CEA8058-B94F-2344-0003-A229957FE31A}" v="319" dt="2021-09-09T08:14:51.473"/>
    <p1510:client id="{D7C4AEB0-9497-490A-83F7-0B86EC7F8F84}" v="11" dt="2021-09-01T15:20:26.94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997" autoAdjust="0"/>
    <p:restoredTop sz="87279" autoAdjust="0"/>
  </p:normalViewPr>
  <p:slideViewPr>
    <p:cSldViewPr snapToGrid="0">
      <p:cViewPr>
        <p:scale>
          <a:sx n="109" d="100"/>
          <a:sy n="109" d="100"/>
        </p:scale>
        <p:origin x="-1690" y="-53"/>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 d="1"/>
        <a:sy n="1" d="1"/>
      </p:scale>
      <p:origin x="0" y="0"/>
    </p:cViewPr>
  </p:sorterViewPr>
  <p:notesViewPr>
    <p:cSldViewPr snapToGrid="0">
      <p:cViewPr>
        <p:scale>
          <a:sx n="155" d="100"/>
          <a:sy n="155" d="100"/>
        </p:scale>
        <p:origin x="1224" y="-182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tableStyles" Target="tableStyles.xml"/><Relationship Id="rId5" Type="http://schemas.openxmlformats.org/officeDocument/2006/relationships/customXml" Target="../customXml/item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commentAuthors" Target="commentAuthor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notesMaster" Target="notesMasters/notesMaster1.xml"/><Relationship Id="rId30" Type="http://schemas.openxmlformats.org/officeDocument/2006/relationships/viewProps" Target="viewProps.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FBB202E-1B59-485C-9B2D-A5380B2589BD}" type="datetimeFigureOut">
              <a:rPr lang="en-GB" smtClean="0"/>
              <a:t>14/10/2021</a:t>
            </a:fld>
            <a:endParaRPr lang="en-GB"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337D45A-34BD-44AB-825C-6958B8C04CAE}" type="slidenum">
              <a:rPr lang="en-GB" smtClean="0"/>
              <a:t>‹#›</a:t>
            </a:fld>
            <a:endParaRPr lang="en-GB" dirty="0"/>
          </a:p>
        </p:txBody>
      </p:sp>
    </p:spTree>
    <p:extLst>
      <p:ext uri="{BB962C8B-B14F-4D97-AF65-F5344CB8AC3E}">
        <p14:creationId xmlns:p14="http://schemas.microsoft.com/office/powerpoint/2010/main" val="506979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fld id="{B337D45A-34BD-44AB-825C-6958B8C04CAE}" type="slidenum">
              <a:rPr lang="en-GB" smtClean="0"/>
              <a:t>1</a:t>
            </a:fld>
            <a:endParaRPr lang="en-GB" dirty="0"/>
          </a:p>
        </p:txBody>
      </p:sp>
    </p:spTree>
    <p:extLst>
      <p:ext uri="{BB962C8B-B14F-4D97-AF65-F5344CB8AC3E}">
        <p14:creationId xmlns:p14="http://schemas.microsoft.com/office/powerpoint/2010/main" val="10787931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337D45A-34BD-44AB-825C-6958B8C04CAE}" type="slidenum">
              <a:rPr lang="en-GB" smtClean="0"/>
              <a:t>5</a:t>
            </a:fld>
            <a:endParaRPr lang="en-GB" dirty="0"/>
          </a:p>
        </p:txBody>
      </p:sp>
    </p:spTree>
    <p:extLst>
      <p:ext uri="{BB962C8B-B14F-4D97-AF65-F5344CB8AC3E}">
        <p14:creationId xmlns:p14="http://schemas.microsoft.com/office/powerpoint/2010/main" val="5715005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337D45A-34BD-44AB-825C-6958B8C04CAE}" type="slidenum">
              <a:rPr lang="en-GB" smtClean="0"/>
              <a:t>19</a:t>
            </a:fld>
            <a:endParaRPr lang="en-GB" dirty="0"/>
          </a:p>
        </p:txBody>
      </p:sp>
    </p:spTree>
    <p:extLst>
      <p:ext uri="{BB962C8B-B14F-4D97-AF65-F5344CB8AC3E}">
        <p14:creationId xmlns:p14="http://schemas.microsoft.com/office/powerpoint/2010/main" val="18100560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337D45A-34BD-44AB-825C-6958B8C04CAE}" type="slidenum">
              <a:rPr lang="en-GB" smtClean="0"/>
              <a:t>20</a:t>
            </a:fld>
            <a:endParaRPr lang="en-GB" dirty="0"/>
          </a:p>
        </p:txBody>
      </p:sp>
    </p:spTree>
    <p:extLst>
      <p:ext uri="{BB962C8B-B14F-4D97-AF65-F5344CB8AC3E}">
        <p14:creationId xmlns:p14="http://schemas.microsoft.com/office/powerpoint/2010/main" val="173615165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Whit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19545" y="2805694"/>
            <a:ext cx="8084128" cy="2387600"/>
          </a:xfrm>
        </p:spPr>
        <p:txBody>
          <a:bodyPr anchor="t" anchorCtr="0">
            <a:normAutofit/>
          </a:bodyPr>
          <a:lstStyle>
            <a:lvl1pPr algn="l">
              <a:defRPr sz="5400"/>
            </a:lvl1pPr>
          </a:lstStyle>
          <a:p>
            <a:r>
              <a:rPr lang="en-US" dirty="0"/>
              <a:t>Title</a:t>
            </a:r>
          </a:p>
        </p:txBody>
      </p:sp>
      <p:sp>
        <p:nvSpPr>
          <p:cNvPr id="3" name="Subtitle 2"/>
          <p:cNvSpPr>
            <a:spLocks noGrp="1"/>
          </p:cNvSpPr>
          <p:nvPr>
            <p:ph type="subTitle" idx="1" hasCustomPrompt="1"/>
          </p:nvPr>
        </p:nvSpPr>
        <p:spPr>
          <a:xfrm>
            <a:off x="543817" y="5985422"/>
            <a:ext cx="6133208" cy="539203"/>
          </a:xfrm>
        </p:spPr>
        <p:txBody>
          <a:bodyPr>
            <a:normAutofit/>
          </a:bodyPr>
          <a:lstStyle>
            <a:lvl1pPr marL="0" indent="0" algn="l">
              <a:buNone/>
              <a:defRPr sz="2400" b="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a:t>
            </a:r>
          </a:p>
        </p:txBody>
      </p:sp>
      <p:cxnSp>
        <p:nvCxnSpPr>
          <p:cNvPr id="12" name="Straight Connector 11">
            <a:extLst>
              <a:ext uri="{FF2B5EF4-FFF2-40B4-BE49-F238E27FC236}">
                <a16:creationId xmlns:a16="http://schemas.microsoft.com/office/drawing/2014/main" xmlns="" id="{AD05C9EE-F88D-41E5-89DA-1477C299E093}"/>
              </a:ext>
            </a:extLst>
          </p:cNvPr>
          <p:cNvCxnSpPr>
            <a:cxnSpLocks/>
          </p:cNvCxnSpPr>
          <p:nvPr userDrawn="1"/>
        </p:nvCxnSpPr>
        <p:spPr>
          <a:xfrm>
            <a:off x="629726" y="5772104"/>
            <a:ext cx="125262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6" name="Text Placeholder 15">
            <a:extLst>
              <a:ext uri="{FF2B5EF4-FFF2-40B4-BE49-F238E27FC236}">
                <a16:creationId xmlns:a16="http://schemas.microsoft.com/office/drawing/2014/main" xmlns="" id="{F416038A-939B-4AE8-9C91-1A7B90C85DBA}"/>
              </a:ext>
            </a:extLst>
          </p:cNvPr>
          <p:cNvSpPr>
            <a:spLocks noGrp="1"/>
          </p:cNvSpPr>
          <p:nvPr>
            <p:ph type="body" sz="quarter" idx="13" hasCustomPrompt="1"/>
          </p:nvPr>
        </p:nvSpPr>
        <p:spPr>
          <a:xfrm>
            <a:off x="6491747" y="6028419"/>
            <a:ext cx="2247900" cy="498475"/>
          </a:xfrm>
        </p:spPr>
        <p:txBody>
          <a:bodyPr>
            <a:normAutofit/>
          </a:bodyPr>
          <a:lstStyle>
            <a:lvl1pPr algn="r">
              <a:defRPr sz="2000" b="0">
                <a:solidFill>
                  <a:schemeClr val="accent1"/>
                </a:solidFill>
              </a:defRPr>
            </a:lvl1pPr>
          </a:lstStyle>
          <a:p>
            <a:pPr lvl="0"/>
            <a:r>
              <a:rPr lang="en-US" dirty="0"/>
              <a:t>Month YYYY</a:t>
            </a:r>
          </a:p>
        </p:txBody>
      </p:sp>
      <p:pic>
        <p:nvPicPr>
          <p:cNvPr id="18" name="Picture 17" title="The Child Safeguarding Practice Review Panel">
            <a:extLst>
              <a:ext uri="{FF2B5EF4-FFF2-40B4-BE49-F238E27FC236}">
                <a16:creationId xmlns:a16="http://schemas.microsoft.com/office/drawing/2014/main" xmlns="" id="{0C7E5CCE-494B-4716-9BDA-E04E7FA7622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53533" y="424431"/>
            <a:ext cx="1646742" cy="791585"/>
          </a:xfrm>
          <a:prstGeom prst="rect">
            <a:avLst/>
          </a:prstGeom>
        </p:spPr>
      </p:pic>
    </p:spTree>
    <p:extLst>
      <p:ext uri="{BB962C8B-B14F-4D97-AF65-F5344CB8AC3E}">
        <p14:creationId xmlns:p14="http://schemas.microsoft.com/office/powerpoint/2010/main" val="34485275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 White 2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hasCustomPrompt="1"/>
          </p:nvPr>
        </p:nvSpPr>
        <p:spPr>
          <a:xfrm>
            <a:off x="4683729" y="2033940"/>
            <a:ext cx="4202491" cy="4207659"/>
          </a:xfrm>
        </p:spPr>
        <p:txBody>
          <a:bodyPr/>
          <a:lstStyle/>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7">
            <a:extLst>
              <a:ext uri="{FF2B5EF4-FFF2-40B4-BE49-F238E27FC236}">
                <a16:creationId xmlns:a16="http://schemas.microsoft.com/office/drawing/2014/main" xmlns="" id="{133AA922-9EB3-42DA-8B80-B902A5384C68}"/>
              </a:ext>
            </a:extLst>
          </p:cNvPr>
          <p:cNvSpPr>
            <a:spLocks noGrp="1"/>
          </p:cNvSpPr>
          <p:nvPr>
            <p:ph type="ftr" sz="quarter" idx="11"/>
          </p:nvPr>
        </p:nvSpPr>
        <p:spPr/>
        <p:txBody>
          <a:bodyPr/>
          <a:lstStyle/>
          <a:p>
            <a:r>
              <a:rPr lang="en-GB" dirty="0"/>
              <a:t>Presentation title</a:t>
            </a:r>
          </a:p>
        </p:txBody>
      </p:sp>
      <p:sp>
        <p:nvSpPr>
          <p:cNvPr id="9" name="Slide Number Placeholder 8">
            <a:extLst>
              <a:ext uri="{FF2B5EF4-FFF2-40B4-BE49-F238E27FC236}">
                <a16:creationId xmlns:a16="http://schemas.microsoft.com/office/drawing/2014/main" xmlns="" id="{A57EEAD1-E027-40B5-97F8-9E82CC46E4AF}"/>
              </a:ext>
            </a:extLst>
          </p:cNvPr>
          <p:cNvSpPr>
            <a:spLocks noGrp="1"/>
          </p:cNvSpPr>
          <p:nvPr>
            <p:ph type="sldNum" sz="quarter" idx="12"/>
          </p:nvPr>
        </p:nvSpPr>
        <p:spPr/>
        <p:txBody>
          <a:bodyPr/>
          <a:lstStyle/>
          <a:p>
            <a:fld id="{EEC58D1C-D36B-4371-8E5D-D0E34029653F}" type="slidenum">
              <a:rPr lang="en-GB" smtClean="0"/>
              <a:pPr/>
              <a:t>‹#›</a:t>
            </a:fld>
            <a:endParaRPr lang="en-GB" dirty="0"/>
          </a:p>
        </p:txBody>
      </p:sp>
      <p:sp>
        <p:nvSpPr>
          <p:cNvPr id="5" name="Content Placeholder 4">
            <a:extLst>
              <a:ext uri="{FF2B5EF4-FFF2-40B4-BE49-F238E27FC236}">
                <a16:creationId xmlns:a16="http://schemas.microsoft.com/office/drawing/2014/main" xmlns="" id="{76D87F23-4548-4961-A593-D17696037605}"/>
              </a:ext>
            </a:extLst>
          </p:cNvPr>
          <p:cNvSpPr>
            <a:spLocks noGrp="1"/>
          </p:cNvSpPr>
          <p:nvPr>
            <p:ph sz="quarter" idx="13" hasCustomPrompt="1"/>
          </p:nvPr>
        </p:nvSpPr>
        <p:spPr>
          <a:xfrm>
            <a:off x="302833" y="2033588"/>
            <a:ext cx="4197350" cy="4208462"/>
          </a:xfrm>
          <a:ln>
            <a:solidFill>
              <a:schemeClr val="accent2"/>
            </a:solidFill>
          </a:ln>
        </p:spPr>
        <p:txBody>
          <a:bodyPr anchor="ctr" anchorCtr="1"/>
          <a:lstStyle>
            <a:lvl1pPr>
              <a:defRPr b="0"/>
            </a:lvl1pPr>
          </a:lstStyle>
          <a:p>
            <a:pPr lvl="0"/>
            <a:r>
              <a:rPr lang="en-GB" dirty="0"/>
              <a:t>Chart/graphic/image</a:t>
            </a:r>
          </a:p>
        </p:txBody>
      </p:sp>
    </p:spTree>
    <p:extLst>
      <p:ext uri="{BB962C8B-B14F-4D97-AF65-F5344CB8AC3E}">
        <p14:creationId xmlns:p14="http://schemas.microsoft.com/office/powerpoint/2010/main" val="2746427716"/>
      </p:ext>
    </p:extLst>
  </p:cSld>
  <p:clrMapOvr>
    <a:masterClrMapping/>
  </p:clrMapOvr>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 White 2 column 2">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hasCustomPrompt="1"/>
          </p:nvPr>
        </p:nvSpPr>
        <p:spPr>
          <a:xfrm>
            <a:off x="4683729" y="2033940"/>
            <a:ext cx="4202491" cy="4207659"/>
          </a:xfrm>
        </p:spPr>
        <p:txBody>
          <a:bodyPr/>
          <a:lstStyle/>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7">
            <a:extLst>
              <a:ext uri="{FF2B5EF4-FFF2-40B4-BE49-F238E27FC236}">
                <a16:creationId xmlns:a16="http://schemas.microsoft.com/office/drawing/2014/main" xmlns="" id="{133AA922-9EB3-42DA-8B80-B902A5384C68}"/>
              </a:ext>
            </a:extLst>
          </p:cNvPr>
          <p:cNvSpPr>
            <a:spLocks noGrp="1"/>
          </p:cNvSpPr>
          <p:nvPr>
            <p:ph type="ftr" sz="quarter" idx="11"/>
          </p:nvPr>
        </p:nvSpPr>
        <p:spPr/>
        <p:txBody>
          <a:bodyPr/>
          <a:lstStyle/>
          <a:p>
            <a:r>
              <a:rPr lang="en-GB" dirty="0"/>
              <a:t>Presentation title</a:t>
            </a:r>
          </a:p>
        </p:txBody>
      </p:sp>
      <p:sp>
        <p:nvSpPr>
          <p:cNvPr id="9" name="Slide Number Placeholder 8">
            <a:extLst>
              <a:ext uri="{FF2B5EF4-FFF2-40B4-BE49-F238E27FC236}">
                <a16:creationId xmlns:a16="http://schemas.microsoft.com/office/drawing/2014/main" xmlns="" id="{A57EEAD1-E027-40B5-97F8-9E82CC46E4AF}"/>
              </a:ext>
            </a:extLst>
          </p:cNvPr>
          <p:cNvSpPr>
            <a:spLocks noGrp="1"/>
          </p:cNvSpPr>
          <p:nvPr>
            <p:ph type="sldNum" sz="quarter" idx="12"/>
          </p:nvPr>
        </p:nvSpPr>
        <p:spPr/>
        <p:txBody>
          <a:bodyPr/>
          <a:lstStyle/>
          <a:p>
            <a:fld id="{EEC58D1C-D36B-4371-8E5D-D0E34029653F}" type="slidenum">
              <a:rPr lang="en-GB" smtClean="0"/>
              <a:pPr/>
              <a:t>‹#›</a:t>
            </a:fld>
            <a:endParaRPr lang="en-GB" dirty="0"/>
          </a:p>
        </p:txBody>
      </p:sp>
      <p:sp>
        <p:nvSpPr>
          <p:cNvPr id="5" name="Content Placeholder 4">
            <a:extLst>
              <a:ext uri="{FF2B5EF4-FFF2-40B4-BE49-F238E27FC236}">
                <a16:creationId xmlns:a16="http://schemas.microsoft.com/office/drawing/2014/main" xmlns="" id="{76D87F23-4548-4961-A593-D17696037605}"/>
              </a:ext>
            </a:extLst>
          </p:cNvPr>
          <p:cNvSpPr>
            <a:spLocks noGrp="1"/>
          </p:cNvSpPr>
          <p:nvPr>
            <p:ph sz="quarter" idx="13" hasCustomPrompt="1"/>
          </p:nvPr>
        </p:nvSpPr>
        <p:spPr>
          <a:xfrm>
            <a:off x="302833" y="2033588"/>
            <a:ext cx="4197350" cy="4208462"/>
          </a:xfrm>
          <a:solidFill>
            <a:schemeClr val="accent1"/>
          </a:solidFill>
          <a:ln>
            <a:noFill/>
          </a:ln>
        </p:spPr>
        <p:txBody>
          <a:bodyPr anchor="ctr" anchorCtr="1"/>
          <a:lstStyle>
            <a:lvl1pPr>
              <a:defRPr b="0"/>
            </a:lvl1pPr>
          </a:lstStyle>
          <a:p>
            <a:pPr lvl="0"/>
            <a:r>
              <a:rPr lang="en-GB" dirty="0"/>
              <a:t>Chart/graphic/image</a:t>
            </a:r>
          </a:p>
        </p:txBody>
      </p:sp>
    </p:spTree>
    <p:extLst>
      <p:ext uri="{BB962C8B-B14F-4D97-AF65-F5344CB8AC3E}">
        <p14:creationId xmlns:p14="http://schemas.microsoft.com/office/powerpoint/2010/main" val="407043179"/>
      </p:ext>
    </p:extLst>
  </p:cSld>
  <p:clrMapOvr>
    <a:masterClrMapping/>
  </p:clrMapOvr>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 Teal 2 column">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B2013E4C-991E-447A-BF4D-99C506C416BC}"/>
              </a:ext>
            </a:extLst>
          </p:cNvPr>
          <p:cNvSpPr/>
          <p:nvPr userDrawn="1"/>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endParaRPr lang="en-US" dirty="0"/>
          </a:p>
        </p:txBody>
      </p:sp>
      <p:sp>
        <p:nvSpPr>
          <p:cNvPr id="3" name="Content Placeholder 2"/>
          <p:cNvSpPr>
            <a:spLocks noGrp="1"/>
          </p:cNvSpPr>
          <p:nvPr>
            <p:ph idx="1" hasCustomPrompt="1"/>
          </p:nvPr>
        </p:nvSpPr>
        <p:spPr>
          <a:xfrm>
            <a:off x="4683729" y="2033940"/>
            <a:ext cx="4202491" cy="4207659"/>
          </a:xfrm>
        </p:spPr>
        <p:txBody>
          <a:bodyPr/>
          <a:lstStyle>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7">
            <a:extLst>
              <a:ext uri="{FF2B5EF4-FFF2-40B4-BE49-F238E27FC236}">
                <a16:creationId xmlns:a16="http://schemas.microsoft.com/office/drawing/2014/main" xmlns="" id="{133AA922-9EB3-42DA-8B80-B902A5384C68}"/>
              </a:ext>
            </a:extLst>
          </p:cNvPr>
          <p:cNvSpPr>
            <a:spLocks noGrp="1"/>
          </p:cNvSpPr>
          <p:nvPr>
            <p:ph type="ftr" sz="quarter" idx="11"/>
          </p:nvPr>
        </p:nvSpPr>
        <p:spPr/>
        <p:txBody>
          <a:bodyPr/>
          <a:lstStyle>
            <a:lvl1pPr>
              <a:defRPr>
                <a:solidFill>
                  <a:schemeClr val="bg1"/>
                </a:solidFill>
              </a:defRPr>
            </a:lvl1pPr>
          </a:lstStyle>
          <a:p>
            <a:r>
              <a:rPr lang="en-GB" dirty="0"/>
              <a:t>Presentation title</a:t>
            </a:r>
          </a:p>
        </p:txBody>
      </p:sp>
      <p:sp>
        <p:nvSpPr>
          <p:cNvPr id="9" name="Slide Number Placeholder 8">
            <a:extLst>
              <a:ext uri="{FF2B5EF4-FFF2-40B4-BE49-F238E27FC236}">
                <a16:creationId xmlns:a16="http://schemas.microsoft.com/office/drawing/2014/main" xmlns="" id="{A57EEAD1-E027-40B5-97F8-9E82CC46E4AF}"/>
              </a:ext>
            </a:extLst>
          </p:cNvPr>
          <p:cNvSpPr>
            <a:spLocks noGrp="1"/>
          </p:cNvSpPr>
          <p:nvPr>
            <p:ph type="sldNum" sz="quarter" idx="12"/>
          </p:nvPr>
        </p:nvSpPr>
        <p:spPr/>
        <p:txBody>
          <a:bodyPr/>
          <a:lstStyle>
            <a:lvl1pPr>
              <a:defRPr>
                <a:solidFill>
                  <a:schemeClr val="bg1"/>
                </a:solidFill>
              </a:defRPr>
            </a:lvl1pPr>
          </a:lstStyle>
          <a:p>
            <a:fld id="{EEC58D1C-D36B-4371-8E5D-D0E34029653F}" type="slidenum">
              <a:rPr lang="en-GB" smtClean="0"/>
              <a:pPr/>
              <a:t>‹#›</a:t>
            </a:fld>
            <a:endParaRPr lang="en-GB" dirty="0"/>
          </a:p>
        </p:txBody>
      </p:sp>
      <p:sp>
        <p:nvSpPr>
          <p:cNvPr id="5" name="Content Placeholder 4">
            <a:extLst>
              <a:ext uri="{FF2B5EF4-FFF2-40B4-BE49-F238E27FC236}">
                <a16:creationId xmlns:a16="http://schemas.microsoft.com/office/drawing/2014/main" xmlns="" id="{76D87F23-4548-4961-A593-D17696037605}"/>
              </a:ext>
            </a:extLst>
          </p:cNvPr>
          <p:cNvSpPr>
            <a:spLocks noGrp="1"/>
          </p:cNvSpPr>
          <p:nvPr>
            <p:ph sz="quarter" idx="13" hasCustomPrompt="1"/>
          </p:nvPr>
        </p:nvSpPr>
        <p:spPr>
          <a:xfrm>
            <a:off x="302833" y="2033588"/>
            <a:ext cx="4197350" cy="4208462"/>
          </a:xfrm>
          <a:solidFill>
            <a:schemeClr val="bg1"/>
          </a:solidFill>
          <a:ln>
            <a:noFill/>
          </a:ln>
        </p:spPr>
        <p:txBody>
          <a:bodyPr anchor="ctr" anchorCtr="1"/>
          <a:lstStyle>
            <a:lvl1pPr>
              <a:defRPr b="0">
                <a:solidFill>
                  <a:schemeClr val="tx1"/>
                </a:solidFill>
              </a:defRPr>
            </a:lvl1pPr>
          </a:lstStyle>
          <a:p>
            <a:pPr lvl="0"/>
            <a:r>
              <a:rPr lang="en-GB" dirty="0"/>
              <a:t>Chart/graphic/image</a:t>
            </a:r>
          </a:p>
        </p:txBody>
      </p:sp>
    </p:spTree>
    <p:extLst>
      <p:ext uri="{BB962C8B-B14F-4D97-AF65-F5344CB8AC3E}">
        <p14:creationId xmlns:p14="http://schemas.microsoft.com/office/powerpoint/2010/main" val="1676087561"/>
      </p:ext>
    </p:extLst>
  </p:cSld>
  <p:clrMapOvr>
    <a:masterClrMapping/>
  </p:clrMapOvr>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 Blue 2 column">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B2013E4C-991E-447A-BF4D-99C506C416BC}"/>
              </a:ext>
            </a:extLst>
          </p:cNvPr>
          <p:cNvSpPr/>
          <p:nvPr userDrawn="1"/>
        </p:nvSpPr>
        <p:spPr>
          <a:xfrm>
            <a:off x="0" y="0"/>
            <a:ext cx="9144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endParaRPr lang="en-US" dirty="0"/>
          </a:p>
        </p:txBody>
      </p:sp>
      <p:sp>
        <p:nvSpPr>
          <p:cNvPr id="3" name="Content Placeholder 2"/>
          <p:cNvSpPr>
            <a:spLocks noGrp="1"/>
          </p:cNvSpPr>
          <p:nvPr>
            <p:ph idx="1" hasCustomPrompt="1"/>
          </p:nvPr>
        </p:nvSpPr>
        <p:spPr>
          <a:xfrm>
            <a:off x="4683729" y="2033940"/>
            <a:ext cx="4202491" cy="4207659"/>
          </a:xfrm>
        </p:spPr>
        <p:txBody>
          <a:bodyPr/>
          <a:lstStyle>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7">
            <a:extLst>
              <a:ext uri="{FF2B5EF4-FFF2-40B4-BE49-F238E27FC236}">
                <a16:creationId xmlns:a16="http://schemas.microsoft.com/office/drawing/2014/main" xmlns="" id="{133AA922-9EB3-42DA-8B80-B902A5384C68}"/>
              </a:ext>
            </a:extLst>
          </p:cNvPr>
          <p:cNvSpPr>
            <a:spLocks noGrp="1"/>
          </p:cNvSpPr>
          <p:nvPr>
            <p:ph type="ftr" sz="quarter" idx="11"/>
          </p:nvPr>
        </p:nvSpPr>
        <p:spPr/>
        <p:txBody>
          <a:bodyPr/>
          <a:lstStyle>
            <a:lvl1pPr>
              <a:defRPr>
                <a:solidFill>
                  <a:schemeClr val="bg1"/>
                </a:solidFill>
              </a:defRPr>
            </a:lvl1pPr>
          </a:lstStyle>
          <a:p>
            <a:r>
              <a:rPr lang="en-GB" dirty="0"/>
              <a:t>Presentation title</a:t>
            </a:r>
          </a:p>
        </p:txBody>
      </p:sp>
      <p:sp>
        <p:nvSpPr>
          <p:cNvPr id="9" name="Slide Number Placeholder 8">
            <a:extLst>
              <a:ext uri="{FF2B5EF4-FFF2-40B4-BE49-F238E27FC236}">
                <a16:creationId xmlns:a16="http://schemas.microsoft.com/office/drawing/2014/main" xmlns="" id="{A57EEAD1-E027-40B5-97F8-9E82CC46E4AF}"/>
              </a:ext>
            </a:extLst>
          </p:cNvPr>
          <p:cNvSpPr>
            <a:spLocks noGrp="1"/>
          </p:cNvSpPr>
          <p:nvPr>
            <p:ph type="sldNum" sz="quarter" idx="12"/>
          </p:nvPr>
        </p:nvSpPr>
        <p:spPr/>
        <p:txBody>
          <a:bodyPr/>
          <a:lstStyle>
            <a:lvl1pPr>
              <a:defRPr>
                <a:solidFill>
                  <a:schemeClr val="bg1"/>
                </a:solidFill>
              </a:defRPr>
            </a:lvl1pPr>
          </a:lstStyle>
          <a:p>
            <a:fld id="{EEC58D1C-D36B-4371-8E5D-D0E34029653F}" type="slidenum">
              <a:rPr lang="en-GB" smtClean="0"/>
              <a:pPr/>
              <a:t>‹#›</a:t>
            </a:fld>
            <a:endParaRPr lang="en-GB" dirty="0"/>
          </a:p>
        </p:txBody>
      </p:sp>
      <p:sp>
        <p:nvSpPr>
          <p:cNvPr id="5" name="Content Placeholder 4">
            <a:extLst>
              <a:ext uri="{FF2B5EF4-FFF2-40B4-BE49-F238E27FC236}">
                <a16:creationId xmlns:a16="http://schemas.microsoft.com/office/drawing/2014/main" xmlns="" id="{76D87F23-4548-4961-A593-D17696037605}"/>
              </a:ext>
            </a:extLst>
          </p:cNvPr>
          <p:cNvSpPr>
            <a:spLocks noGrp="1"/>
          </p:cNvSpPr>
          <p:nvPr>
            <p:ph sz="quarter" idx="13" hasCustomPrompt="1"/>
          </p:nvPr>
        </p:nvSpPr>
        <p:spPr>
          <a:xfrm>
            <a:off x="302833" y="2033588"/>
            <a:ext cx="4197350" cy="4208462"/>
          </a:xfrm>
          <a:solidFill>
            <a:schemeClr val="bg1"/>
          </a:solidFill>
          <a:ln>
            <a:noFill/>
          </a:ln>
        </p:spPr>
        <p:txBody>
          <a:bodyPr anchor="ctr" anchorCtr="1"/>
          <a:lstStyle>
            <a:lvl1pPr>
              <a:defRPr b="0">
                <a:solidFill>
                  <a:schemeClr val="tx1"/>
                </a:solidFill>
              </a:defRPr>
            </a:lvl1pPr>
          </a:lstStyle>
          <a:p>
            <a:pPr lvl="0"/>
            <a:r>
              <a:rPr lang="en-GB" dirty="0"/>
              <a:t>Chart/graphic/image</a:t>
            </a:r>
          </a:p>
        </p:txBody>
      </p:sp>
    </p:spTree>
    <p:extLst>
      <p:ext uri="{BB962C8B-B14F-4D97-AF65-F5344CB8AC3E}">
        <p14:creationId xmlns:p14="http://schemas.microsoft.com/office/powerpoint/2010/main" val="1857104203"/>
      </p:ext>
    </p:extLst>
  </p:cSld>
  <p:clrMapOvr>
    <a:masterClrMapping/>
  </p:clrMapOvr>
  <p:hf hd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ear Cover Slide">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543816" y="5890172"/>
            <a:ext cx="8047733" cy="539203"/>
          </a:xfrm>
        </p:spPr>
        <p:txBody>
          <a:bodyPr anchor="b" anchorCtr="0">
            <a:normAutofit/>
          </a:bodyPr>
          <a:lstStyle>
            <a:lvl1pPr marL="0" indent="0" algn="l">
              <a:spcAft>
                <a:spcPts val="600"/>
              </a:spcAft>
              <a:buNone/>
              <a:defRPr sz="2400" b="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Rear cover slide</a:t>
            </a:r>
          </a:p>
          <a:p>
            <a:r>
              <a:rPr lang="en-US" dirty="0"/>
              <a:t>Contact details</a:t>
            </a:r>
          </a:p>
        </p:txBody>
      </p:sp>
      <p:pic>
        <p:nvPicPr>
          <p:cNvPr id="18" name="Picture 17" title="The Child Safeguarding Practice Review Panel">
            <a:extLst>
              <a:ext uri="{FF2B5EF4-FFF2-40B4-BE49-F238E27FC236}">
                <a16:creationId xmlns:a16="http://schemas.microsoft.com/office/drawing/2014/main" xmlns="" id="{0C7E5CCE-494B-4716-9BDA-E04E7FA7622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53533" y="424431"/>
            <a:ext cx="1646742" cy="791585"/>
          </a:xfrm>
          <a:prstGeom prst="rect">
            <a:avLst/>
          </a:prstGeom>
        </p:spPr>
      </p:pic>
    </p:spTree>
    <p:extLst>
      <p:ext uri="{BB962C8B-B14F-4D97-AF65-F5344CB8AC3E}">
        <p14:creationId xmlns:p14="http://schemas.microsoft.com/office/powerpoint/2010/main" val="10728335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EF7CA12-DC31-400C-A5DE-51E530224812}" type="datetimeFigureOut">
              <a:rPr lang="en-GB" smtClean="0"/>
              <a:t>14/10/2021</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0E27DCA6-4452-4756-8272-74CA4C40E870}" type="slidenum">
              <a:rPr lang="en-GB" smtClean="0"/>
              <a:t>‹#›</a:t>
            </a:fld>
            <a:endParaRPr lang="en-GB" dirty="0"/>
          </a:p>
        </p:txBody>
      </p:sp>
    </p:spTree>
    <p:extLst>
      <p:ext uri="{BB962C8B-B14F-4D97-AF65-F5344CB8AC3E}">
        <p14:creationId xmlns:p14="http://schemas.microsoft.com/office/powerpoint/2010/main" val="21119828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Slide Teal">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3C4F14F2-F05E-4D12-8EEA-E33A5C8C6C5B}"/>
              </a:ext>
            </a:extLst>
          </p:cNvPr>
          <p:cNvSpPr/>
          <p:nvPr userDrawn="1"/>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ctrTitle" hasCustomPrompt="1"/>
          </p:nvPr>
        </p:nvSpPr>
        <p:spPr>
          <a:xfrm>
            <a:off x="519545" y="2805694"/>
            <a:ext cx="8084128" cy="2387600"/>
          </a:xfrm>
        </p:spPr>
        <p:txBody>
          <a:bodyPr anchor="t" anchorCtr="0">
            <a:normAutofit/>
          </a:bodyPr>
          <a:lstStyle>
            <a:lvl1pPr algn="l">
              <a:defRPr sz="5400">
                <a:solidFill>
                  <a:schemeClr val="bg1"/>
                </a:solidFill>
              </a:defRPr>
            </a:lvl1pPr>
          </a:lstStyle>
          <a:p>
            <a:r>
              <a:rPr lang="en-US" dirty="0"/>
              <a:t>Title</a:t>
            </a:r>
          </a:p>
        </p:txBody>
      </p:sp>
      <p:sp>
        <p:nvSpPr>
          <p:cNvPr id="3" name="Subtitle 2"/>
          <p:cNvSpPr>
            <a:spLocks noGrp="1"/>
          </p:cNvSpPr>
          <p:nvPr>
            <p:ph type="subTitle" idx="1" hasCustomPrompt="1"/>
          </p:nvPr>
        </p:nvSpPr>
        <p:spPr>
          <a:xfrm>
            <a:off x="543817" y="5985422"/>
            <a:ext cx="6133208" cy="539203"/>
          </a:xfrm>
        </p:spPr>
        <p:txBody>
          <a:bodyPr>
            <a:normAutofit/>
          </a:bodyPr>
          <a:lstStyle>
            <a:lvl1pPr marL="0" indent="0" algn="l">
              <a:buNone/>
              <a:defRPr sz="24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a:t>
            </a:r>
          </a:p>
        </p:txBody>
      </p:sp>
      <p:cxnSp>
        <p:nvCxnSpPr>
          <p:cNvPr id="12" name="Straight Connector 11">
            <a:extLst>
              <a:ext uri="{FF2B5EF4-FFF2-40B4-BE49-F238E27FC236}">
                <a16:creationId xmlns:a16="http://schemas.microsoft.com/office/drawing/2014/main" xmlns="" id="{AD05C9EE-F88D-41E5-89DA-1477C299E093}"/>
              </a:ext>
            </a:extLst>
          </p:cNvPr>
          <p:cNvCxnSpPr>
            <a:cxnSpLocks/>
          </p:cNvCxnSpPr>
          <p:nvPr userDrawn="1"/>
        </p:nvCxnSpPr>
        <p:spPr>
          <a:xfrm>
            <a:off x="629726" y="5772104"/>
            <a:ext cx="1252620"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Text Placeholder 15">
            <a:extLst>
              <a:ext uri="{FF2B5EF4-FFF2-40B4-BE49-F238E27FC236}">
                <a16:creationId xmlns:a16="http://schemas.microsoft.com/office/drawing/2014/main" xmlns="" id="{F416038A-939B-4AE8-9C91-1A7B90C85DBA}"/>
              </a:ext>
            </a:extLst>
          </p:cNvPr>
          <p:cNvSpPr>
            <a:spLocks noGrp="1"/>
          </p:cNvSpPr>
          <p:nvPr>
            <p:ph type="body" sz="quarter" idx="13" hasCustomPrompt="1"/>
          </p:nvPr>
        </p:nvSpPr>
        <p:spPr>
          <a:xfrm>
            <a:off x="6491747" y="6028419"/>
            <a:ext cx="2247900" cy="498475"/>
          </a:xfrm>
        </p:spPr>
        <p:txBody>
          <a:bodyPr>
            <a:normAutofit/>
          </a:bodyPr>
          <a:lstStyle>
            <a:lvl1pPr algn="r">
              <a:defRPr sz="2000" b="0">
                <a:solidFill>
                  <a:schemeClr val="bg1"/>
                </a:solidFill>
              </a:defRPr>
            </a:lvl1pPr>
          </a:lstStyle>
          <a:p>
            <a:pPr lvl="0"/>
            <a:r>
              <a:rPr lang="en-US" dirty="0"/>
              <a:t>Month YYYY</a:t>
            </a:r>
          </a:p>
        </p:txBody>
      </p:sp>
      <p:pic>
        <p:nvPicPr>
          <p:cNvPr id="18" name="Picture 17">
            <a:extLst>
              <a:ext uri="{FF2B5EF4-FFF2-40B4-BE49-F238E27FC236}">
                <a16:creationId xmlns:a16="http://schemas.microsoft.com/office/drawing/2014/main" xmlns="" id="{0C7E5CCE-494B-4716-9BDA-E04E7FA7622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53534" y="424431"/>
            <a:ext cx="1646740" cy="791585"/>
          </a:xfrm>
          <a:prstGeom prst="rect">
            <a:avLst/>
          </a:prstGeom>
        </p:spPr>
      </p:pic>
    </p:spTree>
    <p:extLst>
      <p:ext uri="{BB962C8B-B14F-4D97-AF65-F5344CB8AC3E}">
        <p14:creationId xmlns:p14="http://schemas.microsoft.com/office/powerpoint/2010/main" val="37504871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Slide Blu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3C4F14F2-F05E-4D12-8EEA-E33A5C8C6C5B}"/>
              </a:ext>
            </a:extLst>
          </p:cNvPr>
          <p:cNvSpPr/>
          <p:nvPr userDrawn="1"/>
        </p:nvSpPr>
        <p:spPr>
          <a:xfrm>
            <a:off x="0" y="0"/>
            <a:ext cx="9144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ctrTitle" hasCustomPrompt="1"/>
          </p:nvPr>
        </p:nvSpPr>
        <p:spPr>
          <a:xfrm>
            <a:off x="519545" y="2805694"/>
            <a:ext cx="8084128" cy="2387600"/>
          </a:xfrm>
        </p:spPr>
        <p:txBody>
          <a:bodyPr anchor="t" anchorCtr="0">
            <a:normAutofit/>
          </a:bodyPr>
          <a:lstStyle>
            <a:lvl1pPr algn="l">
              <a:defRPr sz="5400">
                <a:solidFill>
                  <a:schemeClr val="bg1"/>
                </a:solidFill>
              </a:defRPr>
            </a:lvl1pPr>
          </a:lstStyle>
          <a:p>
            <a:r>
              <a:rPr lang="en-US" dirty="0"/>
              <a:t>Title</a:t>
            </a:r>
          </a:p>
        </p:txBody>
      </p:sp>
      <p:sp>
        <p:nvSpPr>
          <p:cNvPr id="3" name="Subtitle 2"/>
          <p:cNvSpPr>
            <a:spLocks noGrp="1"/>
          </p:cNvSpPr>
          <p:nvPr>
            <p:ph type="subTitle" idx="1" hasCustomPrompt="1"/>
          </p:nvPr>
        </p:nvSpPr>
        <p:spPr>
          <a:xfrm>
            <a:off x="543817" y="5985422"/>
            <a:ext cx="6133208" cy="539203"/>
          </a:xfrm>
        </p:spPr>
        <p:txBody>
          <a:bodyPr>
            <a:normAutofit/>
          </a:bodyPr>
          <a:lstStyle>
            <a:lvl1pPr marL="0" indent="0" algn="l">
              <a:buNone/>
              <a:defRPr sz="24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a:t>
            </a:r>
          </a:p>
        </p:txBody>
      </p:sp>
      <p:cxnSp>
        <p:nvCxnSpPr>
          <p:cNvPr id="12" name="Straight Connector 11">
            <a:extLst>
              <a:ext uri="{FF2B5EF4-FFF2-40B4-BE49-F238E27FC236}">
                <a16:creationId xmlns:a16="http://schemas.microsoft.com/office/drawing/2014/main" xmlns="" id="{AD05C9EE-F88D-41E5-89DA-1477C299E093}"/>
              </a:ext>
            </a:extLst>
          </p:cNvPr>
          <p:cNvCxnSpPr>
            <a:cxnSpLocks/>
          </p:cNvCxnSpPr>
          <p:nvPr userDrawn="1"/>
        </p:nvCxnSpPr>
        <p:spPr>
          <a:xfrm>
            <a:off x="629726" y="5772104"/>
            <a:ext cx="1252620"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Text Placeholder 15">
            <a:extLst>
              <a:ext uri="{FF2B5EF4-FFF2-40B4-BE49-F238E27FC236}">
                <a16:creationId xmlns:a16="http://schemas.microsoft.com/office/drawing/2014/main" xmlns="" id="{F416038A-939B-4AE8-9C91-1A7B90C85DBA}"/>
              </a:ext>
            </a:extLst>
          </p:cNvPr>
          <p:cNvSpPr>
            <a:spLocks noGrp="1"/>
          </p:cNvSpPr>
          <p:nvPr>
            <p:ph type="body" sz="quarter" idx="13" hasCustomPrompt="1"/>
          </p:nvPr>
        </p:nvSpPr>
        <p:spPr>
          <a:xfrm>
            <a:off x="6491747" y="6028419"/>
            <a:ext cx="2247900" cy="498475"/>
          </a:xfrm>
        </p:spPr>
        <p:txBody>
          <a:bodyPr>
            <a:normAutofit/>
          </a:bodyPr>
          <a:lstStyle>
            <a:lvl1pPr algn="r">
              <a:defRPr sz="2000" b="0">
                <a:solidFill>
                  <a:schemeClr val="bg1"/>
                </a:solidFill>
              </a:defRPr>
            </a:lvl1pPr>
          </a:lstStyle>
          <a:p>
            <a:pPr lvl="0"/>
            <a:r>
              <a:rPr lang="en-US" dirty="0"/>
              <a:t>Month YYYY</a:t>
            </a:r>
          </a:p>
        </p:txBody>
      </p:sp>
      <p:pic>
        <p:nvPicPr>
          <p:cNvPr id="18" name="Picture 17">
            <a:extLst>
              <a:ext uri="{FF2B5EF4-FFF2-40B4-BE49-F238E27FC236}">
                <a16:creationId xmlns:a16="http://schemas.microsoft.com/office/drawing/2014/main" xmlns="" id="{0C7E5CCE-494B-4716-9BDA-E04E7FA7622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53534" y="424431"/>
            <a:ext cx="1646740" cy="791585"/>
          </a:xfrm>
          <a:prstGeom prst="rect">
            <a:avLst/>
          </a:prstGeom>
        </p:spPr>
      </p:pic>
    </p:spTree>
    <p:extLst>
      <p:ext uri="{BB962C8B-B14F-4D97-AF65-F5344CB8AC3E}">
        <p14:creationId xmlns:p14="http://schemas.microsoft.com/office/powerpoint/2010/main" val="14891998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Date Placeholder 10">
            <a:extLst>
              <a:ext uri="{FF2B5EF4-FFF2-40B4-BE49-F238E27FC236}">
                <a16:creationId xmlns:a16="http://schemas.microsoft.com/office/drawing/2014/main" xmlns="" id="{B91340B6-70C6-4C9E-BD6B-D7DBD620D414}"/>
              </a:ext>
            </a:extLst>
          </p:cNvPr>
          <p:cNvSpPr>
            <a:spLocks noGrp="1"/>
          </p:cNvSpPr>
          <p:nvPr>
            <p:ph type="dt" sz="half" idx="10"/>
          </p:nvPr>
        </p:nvSpPr>
        <p:spPr/>
        <p:txBody>
          <a:bodyPr/>
          <a:lstStyle/>
          <a:p>
            <a:fld id="{369D3436-B734-4717-8AC7-D1D3C59E50A3}" type="datetimeFigureOut">
              <a:rPr lang="en-GB" smtClean="0"/>
              <a:pPr/>
              <a:t>14/10/2021</a:t>
            </a:fld>
            <a:endParaRPr lang="en-GB" dirty="0"/>
          </a:p>
        </p:txBody>
      </p:sp>
      <p:sp>
        <p:nvSpPr>
          <p:cNvPr id="12" name="Footer Placeholder 11">
            <a:extLst>
              <a:ext uri="{FF2B5EF4-FFF2-40B4-BE49-F238E27FC236}">
                <a16:creationId xmlns:a16="http://schemas.microsoft.com/office/drawing/2014/main" xmlns="" id="{9FC878F2-E324-4ACE-BAF1-CB2D66311D99}"/>
              </a:ext>
            </a:extLst>
          </p:cNvPr>
          <p:cNvSpPr>
            <a:spLocks noGrp="1"/>
          </p:cNvSpPr>
          <p:nvPr>
            <p:ph type="ftr" sz="quarter" idx="11"/>
          </p:nvPr>
        </p:nvSpPr>
        <p:spPr/>
        <p:txBody>
          <a:bodyPr/>
          <a:lstStyle/>
          <a:p>
            <a:r>
              <a:rPr lang="en-GB" dirty="0"/>
              <a:t>Presentation title</a:t>
            </a:r>
          </a:p>
        </p:txBody>
      </p:sp>
      <p:sp>
        <p:nvSpPr>
          <p:cNvPr id="13" name="Slide Number Placeholder 12">
            <a:extLst>
              <a:ext uri="{FF2B5EF4-FFF2-40B4-BE49-F238E27FC236}">
                <a16:creationId xmlns:a16="http://schemas.microsoft.com/office/drawing/2014/main" xmlns="" id="{BDFEF9AB-5258-4E58-9F87-3C761E7F0968}"/>
              </a:ext>
            </a:extLst>
          </p:cNvPr>
          <p:cNvSpPr>
            <a:spLocks noGrp="1"/>
          </p:cNvSpPr>
          <p:nvPr>
            <p:ph type="sldNum" sz="quarter" idx="12"/>
          </p:nvPr>
        </p:nvSpPr>
        <p:spPr/>
        <p:txBody>
          <a:bodyPr/>
          <a:lstStyle/>
          <a:p>
            <a:fld id="{EEC58D1C-D36B-4371-8E5D-D0E34029653F}" type="slidenum">
              <a:rPr lang="en-GB" smtClean="0"/>
              <a:pPr/>
              <a:t>‹#›</a:t>
            </a:fld>
            <a:endParaRPr lang="en-GB" dirty="0"/>
          </a:p>
        </p:txBody>
      </p:sp>
    </p:spTree>
    <p:extLst>
      <p:ext uri="{BB962C8B-B14F-4D97-AF65-F5344CB8AC3E}">
        <p14:creationId xmlns:p14="http://schemas.microsoft.com/office/powerpoint/2010/main" val="3672100711"/>
      </p:ext>
    </p:extLst>
  </p:cSld>
  <p:clrMapOvr>
    <a:masterClrMapping/>
  </p:clrMapOvr>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 Teal">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17CFF5E3-B57E-4D14-98B6-75629F759021}"/>
              </a:ext>
            </a:extLst>
          </p:cNvPr>
          <p:cNvSpPr/>
          <p:nvPr userDrawn="1"/>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marL="540000" indent="0">
              <a:buNone/>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xmlns="" id="{133AA922-9EB3-42DA-8B80-B902A5384C68}"/>
              </a:ext>
            </a:extLst>
          </p:cNvPr>
          <p:cNvSpPr>
            <a:spLocks noGrp="1"/>
          </p:cNvSpPr>
          <p:nvPr>
            <p:ph type="ftr" sz="quarter" idx="11"/>
          </p:nvPr>
        </p:nvSpPr>
        <p:spPr/>
        <p:txBody>
          <a:bodyPr/>
          <a:lstStyle>
            <a:lvl1pPr>
              <a:defRPr>
                <a:solidFill>
                  <a:schemeClr val="bg1"/>
                </a:solidFill>
              </a:defRPr>
            </a:lvl1pPr>
          </a:lstStyle>
          <a:p>
            <a:r>
              <a:rPr lang="en-GB" dirty="0"/>
              <a:t>Presentation title</a:t>
            </a:r>
          </a:p>
        </p:txBody>
      </p:sp>
      <p:sp>
        <p:nvSpPr>
          <p:cNvPr id="9" name="Slide Number Placeholder 8">
            <a:extLst>
              <a:ext uri="{FF2B5EF4-FFF2-40B4-BE49-F238E27FC236}">
                <a16:creationId xmlns:a16="http://schemas.microsoft.com/office/drawing/2014/main" xmlns="" id="{A57EEAD1-E027-40B5-97F8-9E82CC46E4AF}"/>
              </a:ext>
            </a:extLst>
          </p:cNvPr>
          <p:cNvSpPr>
            <a:spLocks noGrp="1"/>
          </p:cNvSpPr>
          <p:nvPr>
            <p:ph type="sldNum" sz="quarter" idx="12"/>
          </p:nvPr>
        </p:nvSpPr>
        <p:spPr/>
        <p:txBody>
          <a:bodyPr/>
          <a:lstStyle>
            <a:lvl1pPr>
              <a:defRPr>
                <a:solidFill>
                  <a:schemeClr val="bg1"/>
                </a:solidFill>
              </a:defRPr>
            </a:lvl1pPr>
          </a:lstStyle>
          <a:p>
            <a:fld id="{EEC58D1C-D36B-4371-8E5D-D0E34029653F}" type="slidenum">
              <a:rPr lang="en-GB" smtClean="0"/>
              <a:pPr/>
              <a:t>‹#›</a:t>
            </a:fld>
            <a:endParaRPr lang="en-GB" dirty="0"/>
          </a:p>
        </p:txBody>
      </p:sp>
      <p:sp>
        <p:nvSpPr>
          <p:cNvPr id="5" name="Date Placeholder 4">
            <a:extLst>
              <a:ext uri="{FF2B5EF4-FFF2-40B4-BE49-F238E27FC236}">
                <a16:creationId xmlns:a16="http://schemas.microsoft.com/office/drawing/2014/main" xmlns="" id="{52DDDE0E-5622-4033-9712-EE646E23BBAC}"/>
              </a:ext>
            </a:extLst>
          </p:cNvPr>
          <p:cNvSpPr>
            <a:spLocks noGrp="1"/>
          </p:cNvSpPr>
          <p:nvPr>
            <p:ph type="dt" sz="half" idx="13"/>
          </p:nvPr>
        </p:nvSpPr>
        <p:spPr/>
        <p:txBody>
          <a:bodyPr/>
          <a:lstStyle/>
          <a:p>
            <a:fld id="{369D3436-B734-4717-8AC7-D1D3C59E50A3}" type="datetimeFigureOut">
              <a:rPr lang="en-GB" smtClean="0"/>
              <a:pPr/>
              <a:t>14/10/2021</a:t>
            </a:fld>
            <a:endParaRPr lang="en-GB" dirty="0"/>
          </a:p>
        </p:txBody>
      </p:sp>
    </p:spTree>
    <p:extLst>
      <p:ext uri="{BB962C8B-B14F-4D97-AF65-F5344CB8AC3E}">
        <p14:creationId xmlns:p14="http://schemas.microsoft.com/office/powerpoint/2010/main" val="3651473798"/>
      </p:ext>
    </p:extLst>
  </p:cSld>
  <p:clrMapOvr>
    <a:masterClrMapping/>
  </p:clrMapOvr>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 Blu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17CFF5E3-B57E-4D14-98B6-75629F759021}"/>
              </a:ext>
            </a:extLst>
          </p:cNvPr>
          <p:cNvSpPr/>
          <p:nvPr userDrawn="1"/>
        </p:nvSpPr>
        <p:spPr>
          <a:xfrm>
            <a:off x="0" y="0"/>
            <a:ext cx="9144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marL="540000" indent="0">
              <a:buNone/>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xmlns="" id="{133AA922-9EB3-42DA-8B80-B902A5384C68}"/>
              </a:ext>
            </a:extLst>
          </p:cNvPr>
          <p:cNvSpPr>
            <a:spLocks noGrp="1"/>
          </p:cNvSpPr>
          <p:nvPr>
            <p:ph type="ftr" sz="quarter" idx="11"/>
          </p:nvPr>
        </p:nvSpPr>
        <p:spPr/>
        <p:txBody>
          <a:bodyPr/>
          <a:lstStyle>
            <a:lvl1pPr>
              <a:defRPr>
                <a:solidFill>
                  <a:schemeClr val="bg1"/>
                </a:solidFill>
              </a:defRPr>
            </a:lvl1pPr>
          </a:lstStyle>
          <a:p>
            <a:endParaRPr lang="en-GB" dirty="0"/>
          </a:p>
        </p:txBody>
      </p:sp>
      <p:sp>
        <p:nvSpPr>
          <p:cNvPr id="9" name="Slide Number Placeholder 8">
            <a:extLst>
              <a:ext uri="{FF2B5EF4-FFF2-40B4-BE49-F238E27FC236}">
                <a16:creationId xmlns:a16="http://schemas.microsoft.com/office/drawing/2014/main" xmlns="" id="{A57EEAD1-E027-40B5-97F8-9E82CC46E4AF}"/>
              </a:ext>
            </a:extLst>
          </p:cNvPr>
          <p:cNvSpPr>
            <a:spLocks noGrp="1"/>
          </p:cNvSpPr>
          <p:nvPr>
            <p:ph type="sldNum" sz="quarter" idx="12"/>
          </p:nvPr>
        </p:nvSpPr>
        <p:spPr/>
        <p:txBody>
          <a:bodyPr/>
          <a:lstStyle>
            <a:lvl1pPr>
              <a:defRPr>
                <a:solidFill>
                  <a:schemeClr val="bg1"/>
                </a:solidFill>
              </a:defRPr>
            </a:lvl1pPr>
          </a:lstStyle>
          <a:p>
            <a:fld id="{EEC58D1C-D36B-4371-8E5D-D0E34029653F}" type="slidenum">
              <a:rPr lang="en-GB" smtClean="0"/>
              <a:pPr/>
              <a:t>‹#›</a:t>
            </a:fld>
            <a:endParaRPr lang="en-GB" dirty="0"/>
          </a:p>
        </p:txBody>
      </p:sp>
    </p:spTree>
    <p:extLst>
      <p:ext uri="{BB962C8B-B14F-4D97-AF65-F5344CB8AC3E}">
        <p14:creationId xmlns:p14="http://schemas.microsoft.com/office/powerpoint/2010/main" val="2689608218"/>
      </p:ext>
    </p:extLst>
  </p:cSld>
  <p:clrMapOvr>
    <a:masterClrMapping/>
  </p:clrMapOvr>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Slide Whit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19545" y="2691394"/>
            <a:ext cx="8084128" cy="2387600"/>
          </a:xfrm>
        </p:spPr>
        <p:txBody>
          <a:bodyPr anchor="t" anchorCtr="0">
            <a:normAutofit/>
          </a:bodyPr>
          <a:lstStyle>
            <a:lvl1pPr algn="l">
              <a:defRPr sz="5400"/>
            </a:lvl1pPr>
          </a:lstStyle>
          <a:p>
            <a:r>
              <a:rPr lang="en-US" dirty="0"/>
              <a:t>Section title</a:t>
            </a:r>
          </a:p>
        </p:txBody>
      </p:sp>
      <p:sp>
        <p:nvSpPr>
          <p:cNvPr id="3" name="Subtitle 2"/>
          <p:cNvSpPr>
            <a:spLocks noGrp="1"/>
          </p:cNvSpPr>
          <p:nvPr>
            <p:ph type="subTitle" idx="1" hasCustomPrompt="1"/>
          </p:nvPr>
        </p:nvSpPr>
        <p:spPr>
          <a:xfrm>
            <a:off x="543817" y="3727997"/>
            <a:ext cx="8059856" cy="539203"/>
          </a:xfrm>
        </p:spPr>
        <p:txBody>
          <a:bodyPr>
            <a:normAutofit/>
          </a:bodyPr>
          <a:lstStyle>
            <a:lvl1pPr marL="0" indent="0" algn="l">
              <a:buNone/>
              <a:defRPr sz="2400" b="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a:t>
            </a:r>
          </a:p>
        </p:txBody>
      </p:sp>
      <p:sp>
        <p:nvSpPr>
          <p:cNvPr id="5" name="Footer Placeholder 4">
            <a:extLst>
              <a:ext uri="{FF2B5EF4-FFF2-40B4-BE49-F238E27FC236}">
                <a16:creationId xmlns:a16="http://schemas.microsoft.com/office/drawing/2014/main" xmlns="" id="{30FDA2A9-5A35-4517-9C28-3C45FBE8B1E6}"/>
              </a:ext>
            </a:extLst>
          </p:cNvPr>
          <p:cNvSpPr>
            <a:spLocks noGrp="1"/>
          </p:cNvSpPr>
          <p:nvPr>
            <p:ph type="ftr" sz="quarter" idx="15"/>
          </p:nvPr>
        </p:nvSpPr>
        <p:spPr/>
        <p:txBody>
          <a:bodyPr/>
          <a:lstStyle/>
          <a:p>
            <a:endParaRPr lang="en-GB" dirty="0"/>
          </a:p>
        </p:txBody>
      </p:sp>
      <p:sp>
        <p:nvSpPr>
          <p:cNvPr id="6" name="Slide Number Placeholder 5">
            <a:extLst>
              <a:ext uri="{FF2B5EF4-FFF2-40B4-BE49-F238E27FC236}">
                <a16:creationId xmlns:a16="http://schemas.microsoft.com/office/drawing/2014/main" xmlns="" id="{0D662626-04FB-47A6-BDD2-8704FB41B2B9}"/>
              </a:ext>
            </a:extLst>
          </p:cNvPr>
          <p:cNvSpPr>
            <a:spLocks noGrp="1"/>
          </p:cNvSpPr>
          <p:nvPr>
            <p:ph type="sldNum" sz="quarter" idx="16"/>
          </p:nvPr>
        </p:nvSpPr>
        <p:spPr/>
        <p:txBody>
          <a:bodyPr/>
          <a:lstStyle/>
          <a:p>
            <a:fld id="{EEC58D1C-D36B-4371-8E5D-D0E34029653F}" type="slidenum">
              <a:rPr lang="en-GB" smtClean="0"/>
              <a:pPr/>
              <a:t>‹#›</a:t>
            </a:fld>
            <a:endParaRPr lang="en-GB" dirty="0"/>
          </a:p>
        </p:txBody>
      </p:sp>
    </p:spTree>
    <p:extLst>
      <p:ext uri="{BB962C8B-B14F-4D97-AF65-F5344CB8AC3E}">
        <p14:creationId xmlns:p14="http://schemas.microsoft.com/office/powerpoint/2010/main" val="35069478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Slide Teal">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B6F126CB-D889-4957-933C-90F220029873}"/>
              </a:ext>
            </a:extLst>
          </p:cNvPr>
          <p:cNvSpPr/>
          <p:nvPr userDrawn="1"/>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ctrTitle" hasCustomPrompt="1"/>
          </p:nvPr>
        </p:nvSpPr>
        <p:spPr>
          <a:xfrm>
            <a:off x="519545" y="2691394"/>
            <a:ext cx="8084128" cy="2387600"/>
          </a:xfrm>
        </p:spPr>
        <p:txBody>
          <a:bodyPr anchor="t" anchorCtr="0">
            <a:normAutofit/>
          </a:bodyPr>
          <a:lstStyle>
            <a:lvl1pPr algn="l">
              <a:defRPr sz="5400">
                <a:solidFill>
                  <a:schemeClr val="bg1"/>
                </a:solidFill>
              </a:defRPr>
            </a:lvl1pPr>
          </a:lstStyle>
          <a:p>
            <a:r>
              <a:rPr lang="en-US" dirty="0"/>
              <a:t>Section title</a:t>
            </a:r>
          </a:p>
        </p:txBody>
      </p:sp>
      <p:sp>
        <p:nvSpPr>
          <p:cNvPr id="3" name="Subtitle 2"/>
          <p:cNvSpPr>
            <a:spLocks noGrp="1"/>
          </p:cNvSpPr>
          <p:nvPr>
            <p:ph type="subTitle" idx="1" hasCustomPrompt="1"/>
          </p:nvPr>
        </p:nvSpPr>
        <p:spPr>
          <a:xfrm>
            <a:off x="543817" y="3727997"/>
            <a:ext cx="8059856" cy="539203"/>
          </a:xfrm>
        </p:spPr>
        <p:txBody>
          <a:bodyPr>
            <a:normAutofit/>
          </a:bodyPr>
          <a:lstStyle>
            <a:lvl1pPr marL="0" indent="0" algn="l">
              <a:buNone/>
              <a:defRPr sz="24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a:t>
            </a:r>
          </a:p>
        </p:txBody>
      </p:sp>
      <p:sp>
        <p:nvSpPr>
          <p:cNvPr id="5" name="Footer Placeholder 4">
            <a:extLst>
              <a:ext uri="{FF2B5EF4-FFF2-40B4-BE49-F238E27FC236}">
                <a16:creationId xmlns:a16="http://schemas.microsoft.com/office/drawing/2014/main" xmlns="" id="{30FDA2A9-5A35-4517-9C28-3C45FBE8B1E6}"/>
              </a:ext>
            </a:extLst>
          </p:cNvPr>
          <p:cNvSpPr>
            <a:spLocks noGrp="1"/>
          </p:cNvSpPr>
          <p:nvPr>
            <p:ph type="ftr" sz="quarter" idx="15"/>
          </p:nvPr>
        </p:nvSpPr>
        <p:spPr/>
        <p:txBody>
          <a:bodyPr/>
          <a:lstStyle>
            <a:lvl1pPr>
              <a:defRPr>
                <a:solidFill>
                  <a:schemeClr val="bg1"/>
                </a:solidFill>
              </a:defRPr>
            </a:lvl1pPr>
          </a:lstStyle>
          <a:p>
            <a:endParaRPr lang="en-GB" dirty="0"/>
          </a:p>
        </p:txBody>
      </p:sp>
      <p:sp>
        <p:nvSpPr>
          <p:cNvPr id="6" name="Slide Number Placeholder 5">
            <a:extLst>
              <a:ext uri="{FF2B5EF4-FFF2-40B4-BE49-F238E27FC236}">
                <a16:creationId xmlns:a16="http://schemas.microsoft.com/office/drawing/2014/main" xmlns="" id="{0D662626-04FB-47A6-BDD2-8704FB41B2B9}"/>
              </a:ext>
            </a:extLst>
          </p:cNvPr>
          <p:cNvSpPr>
            <a:spLocks noGrp="1"/>
          </p:cNvSpPr>
          <p:nvPr>
            <p:ph type="sldNum" sz="quarter" idx="16"/>
          </p:nvPr>
        </p:nvSpPr>
        <p:spPr/>
        <p:txBody>
          <a:bodyPr/>
          <a:lstStyle>
            <a:lvl1pPr>
              <a:defRPr>
                <a:solidFill>
                  <a:schemeClr val="bg1"/>
                </a:solidFill>
              </a:defRPr>
            </a:lvl1pPr>
          </a:lstStyle>
          <a:p>
            <a:fld id="{EEC58D1C-D36B-4371-8E5D-D0E34029653F}" type="slidenum">
              <a:rPr lang="en-GB" smtClean="0"/>
              <a:pPr/>
              <a:t>‹#›</a:t>
            </a:fld>
            <a:endParaRPr lang="en-GB" dirty="0"/>
          </a:p>
        </p:txBody>
      </p:sp>
    </p:spTree>
    <p:extLst>
      <p:ext uri="{BB962C8B-B14F-4D97-AF65-F5344CB8AC3E}">
        <p14:creationId xmlns:p14="http://schemas.microsoft.com/office/powerpoint/2010/main" val="23056367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Slide Blu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B6F126CB-D889-4957-933C-90F220029873}"/>
              </a:ext>
            </a:extLst>
          </p:cNvPr>
          <p:cNvSpPr/>
          <p:nvPr userDrawn="1"/>
        </p:nvSpPr>
        <p:spPr>
          <a:xfrm>
            <a:off x="0" y="0"/>
            <a:ext cx="9144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p:cNvSpPr>
            <a:spLocks noGrp="1"/>
          </p:cNvSpPr>
          <p:nvPr>
            <p:ph type="ctrTitle" hasCustomPrompt="1"/>
          </p:nvPr>
        </p:nvSpPr>
        <p:spPr>
          <a:xfrm>
            <a:off x="519545" y="2691394"/>
            <a:ext cx="8084128" cy="2387600"/>
          </a:xfrm>
        </p:spPr>
        <p:txBody>
          <a:bodyPr anchor="t" anchorCtr="0">
            <a:normAutofit/>
          </a:bodyPr>
          <a:lstStyle>
            <a:lvl1pPr algn="l">
              <a:defRPr sz="5400">
                <a:solidFill>
                  <a:schemeClr val="bg1"/>
                </a:solidFill>
              </a:defRPr>
            </a:lvl1pPr>
          </a:lstStyle>
          <a:p>
            <a:r>
              <a:rPr lang="en-US" dirty="0"/>
              <a:t>Section title</a:t>
            </a:r>
          </a:p>
        </p:txBody>
      </p:sp>
      <p:sp>
        <p:nvSpPr>
          <p:cNvPr id="3" name="Subtitle 2"/>
          <p:cNvSpPr>
            <a:spLocks noGrp="1"/>
          </p:cNvSpPr>
          <p:nvPr>
            <p:ph type="subTitle" idx="1" hasCustomPrompt="1"/>
          </p:nvPr>
        </p:nvSpPr>
        <p:spPr>
          <a:xfrm>
            <a:off x="543817" y="3727997"/>
            <a:ext cx="8059856" cy="539203"/>
          </a:xfrm>
        </p:spPr>
        <p:txBody>
          <a:bodyPr>
            <a:normAutofit/>
          </a:bodyPr>
          <a:lstStyle>
            <a:lvl1pPr marL="0" indent="0" algn="l">
              <a:buNone/>
              <a:defRPr sz="24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a:t>
            </a:r>
          </a:p>
        </p:txBody>
      </p:sp>
      <p:sp>
        <p:nvSpPr>
          <p:cNvPr id="5" name="Footer Placeholder 4">
            <a:extLst>
              <a:ext uri="{FF2B5EF4-FFF2-40B4-BE49-F238E27FC236}">
                <a16:creationId xmlns:a16="http://schemas.microsoft.com/office/drawing/2014/main" xmlns="" id="{30FDA2A9-5A35-4517-9C28-3C45FBE8B1E6}"/>
              </a:ext>
            </a:extLst>
          </p:cNvPr>
          <p:cNvSpPr>
            <a:spLocks noGrp="1"/>
          </p:cNvSpPr>
          <p:nvPr>
            <p:ph type="ftr" sz="quarter" idx="15"/>
          </p:nvPr>
        </p:nvSpPr>
        <p:spPr/>
        <p:txBody>
          <a:bodyPr/>
          <a:lstStyle>
            <a:lvl1pPr>
              <a:defRPr>
                <a:solidFill>
                  <a:schemeClr val="bg1"/>
                </a:solidFill>
              </a:defRPr>
            </a:lvl1pPr>
          </a:lstStyle>
          <a:p>
            <a:r>
              <a:rPr lang="en-GB" dirty="0"/>
              <a:t>Presentation title</a:t>
            </a:r>
          </a:p>
        </p:txBody>
      </p:sp>
      <p:sp>
        <p:nvSpPr>
          <p:cNvPr id="6" name="Slide Number Placeholder 5">
            <a:extLst>
              <a:ext uri="{FF2B5EF4-FFF2-40B4-BE49-F238E27FC236}">
                <a16:creationId xmlns:a16="http://schemas.microsoft.com/office/drawing/2014/main" xmlns="" id="{0D662626-04FB-47A6-BDD2-8704FB41B2B9}"/>
              </a:ext>
            </a:extLst>
          </p:cNvPr>
          <p:cNvSpPr>
            <a:spLocks noGrp="1"/>
          </p:cNvSpPr>
          <p:nvPr>
            <p:ph type="sldNum" sz="quarter" idx="16"/>
          </p:nvPr>
        </p:nvSpPr>
        <p:spPr/>
        <p:txBody>
          <a:bodyPr/>
          <a:lstStyle>
            <a:lvl1pPr>
              <a:defRPr>
                <a:solidFill>
                  <a:schemeClr val="bg1"/>
                </a:solidFill>
              </a:defRPr>
            </a:lvl1pPr>
          </a:lstStyle>
          <a:p>
            <a:fld id="{EEC58D1C-D36B-4371-8E5D-D0E34029653F}" type="slidenum">
              <a:rPr lang="en-GB" smtClean="0"/>
              <a:pPr/>
              <a:t>‹#›</a:t>
            </a:fld>
            <a:endParaRPr lang="en-GB" dirty="0"/>
          </a:p>
        </p:txBody>
      </p:sp>
    </p:spTree>
    <p:extLst>
      <p:ext uri="{BB962C8B-B14F-4D97-AF65-F5344CB8AC3E}">
        <p14:creationId xmlns:p14="http://schemas.microsoft.com/office/powerpoint/2010/main" val="20124891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2834" y="441328"/>
            <a:ext cx="8581393" cy="1325563"/>
          </a:xfrm>
          <a:prstGeom prst="rect">
            <a:avLst/>
          </a:prstGeom>
        </p:spPr>
        <p:txBody>
          <a:bodyPr vert="horz" lIns="91440" tIns="45720" rIns="91440" bIns="45720" rtlCol="0" anchor="t"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302834" y="2033940"/>
            <a:ext cx="8581393" cy="4207659"/>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a:t>
            </a:r>
          </a:p>
          <a:p>
            <a:pPr lvl="8"/>
            <a:r>
              <a:rPr lang="en-US" dirty="0"/>
              <a:t>Ninth</a:t>
            </a:r>
          </a:p>
        </p:txBody>
      </p:sp>
      <p:sp>
        <p:nvSpPr>
          <p:cNvPr id="5" name="Footer Placeholder 4"/>
          <p:cNvSpPr>
            <a:spLocks noGrp="1"/>
          </p:cNvSpPr>
          <p:nvPr>
            <p:ph type="ftr" sz="quarter" idx="3"/>
          </p:nvPr>
        </p:nvSpPr>
        <p:spPr>
          <a:xfrm>
            <a:off x="302833" y="6367237"/>
            <a:ext cx="7074711" cy="365125"/>
          </a:xfrm>
          <a:prstGeom prst="rect">
            <a:avLst/>
          </a:prstGeom>
        </p:spPr>
        <p:txBody>
          <a:bodyPr vert="horz" lIns="91440" tIns="45720" rIns="91440" bIns="45720" rtlCol="0" anchor="ctr"/>
          <a:lstStyle>
            <a:lvl1pPr algn="l">
              <a:defRPr sz="1100">
                <a:solidFill>
                  <a:schemeClr val="tx1"/>
                </a:solidFill>
              </a:defRPr>
            </a:lvl1pPr>
          </a:lstStyle>
          <a:p>
            <a:r>
              <a:rPr lang="en-GB" dirty="0"/>
              <a:t>Presentation title</a:t>
            </a:r>
          </a:p>
        </p:txBody>
      </p:sp>
      <p:sp>
        <p:nvSpPr>
          <p:cNvPr id="6" name="Slide Number Placeholder 5"/>
          <p:cNvSpPr>
            <a:spLocks noGrp="1"/>
          </p:cNvSpPr>
          <p:nvPr>
            <p:ph type="sldNum" sz="quarter" idx="4"/>
          </p:nvPr>
        </p:nvSpPr>
        <p:spPr>
          <a:xfrm>
            <a:off x="7980217" y="6367237"/>
            <a:ext cx="904009" cy="365125"/>
          </a:xfrm>
          <a:prstGeom prst="rect">
            <a:avLst/>
          </a:prstGeom>
        </p:spPr>
        <p:txBody>
          <a:bodyPr vert="horz" lIns="91440" tIns="45720" rIns="91440" bIns="45720" rtlCol="0" anchor="ctr"/>
          <a:lstStyle>
            <a:lvl1pPr algn="r">
              <a:defRPr sz="1100" b="1">
                <a:solidFill>
                  <a:schemeClr val="tx2"/>
                </a:solidFill>
              </a:defRPr>
            </a:lvl1pPr>
          </a:lstStyle>
          <a:p>
            <a:fld id="{EEC58D1C-D36B-4371-8E5D-D0E34029653F}" type="slidenum">
              <a:rPr lang="en-GB" smtClean="0"/>
              <a:pPr/>
              <a:t>‹#›</a:t>
            </a:fld>
            <a:endParaRPr lang="en-GB" dirty="0"/>
          </a:p>
        </p:txBody>
      </p:sp>
      <p:sp>
        <p:nvSpPr>
          <p:cNvPr id="4" name="Date Placeholder 3"/>
          <p:cNvSpPr>
            <a:spLocks noGrp="1"/>
          </p:cNvSpPr>
          <p:nvPr>
            <p:ph type="dt" sz="half" idx="2"/>
          </p:nvPr>
        </p:nvSpPr>
        <p:spPr>
          <a:xfrm>
            <a:off x="3584450" y="6367237"/>
            <a:ext cx="2057400" cy="365125"/>
          </a:xfrm>
          <a:prstGeom prst="rect">
            <a:avLst/>
          </a:prstGeom>
        </p:spPr>
        <p:txBody>
          <a:bodyPr vert="horz" lIns="91440" tIns="45720" rIns="91440" bIns="45720" rtlCol="0" anchor="ctr"/>
          <a:lstStyle>
            <a:lvl1pPr algn="l">
              <a:defRPr sz="1100">
                <a:solidFill>
                  <a:schemeClr val="tx1"/>
                </a:solidFill>
              </a:defRPr>
            </a:lvl1pPr>
          </a:lstStyle>
          <a:p>
            <a:fld id="{369D3436-B734-4717-8AC7-D1D3C59E50A3}" type="datetimeFigureOut">
              <a:rPr lang="en-GB" smtClean="0"/>
              <a:pPr/>
              <a:t>14/10/2021</a:t>
            </a:fld>
            <a:endParaRPr lang="en-GB" dirty="0"/>
          </a:p>
        </p:txBody>
      </p:sp>
    </p:spTree>
    <p:extLst>
      <p:ext uri="{BB962C8B-B14F-4D97-AF65-F5344CB8AC3E}">
        <p14:creationId xmlns:p14="http://schemas.microsoft.com/office/powerpoint/2010/main" val="3502623643"/>
      </p:ext>
    </p:extLst>
  </p:cSld>
  <p:clrMap bg1="lt1" tx1="dk1" bg2="lt2" tx2="dk2" accent1="accent1" accent2="accent2" accent3="accent3" accent4="accent4" accent5="accent5" accent6="accent6" hlink="hlink" folHlink="folHlink"/>
  <p:sldLayoutIdLst>
    <p:sldLayoutId id="2147483661" r:id="rId1"/>
    <p:sldLayoutId id="2147483672" r:id="rId2"/>
    <p:sldLayoutId id="2147483673" r:id="rId3"/>
    <p:sldLayoutId id="2147483662" r:id="rId4"/>
    <p:sldLayoutId id="2147483677" r:id="rId5"/>
    <p:sldLayoutId id="2147483678" r:id="rId6"/>
    <p:sldLayoutId id="2147483674" r:id="rId7"/>
    <p:sldLayoutId id="2147483675" r:id="rId8"/>
    <p:sldLayoutId id="2147483676" r:id="rId9"/>
    <p:sldLayoutId id="2147483679" r:id="rId10"/>
    <p:sldLayoutId id="2147483680" r:id="rId11"/>
    <p:sldLayoutId id="2147483681" r:id="rId12"/>
    <p:sldLayoutId id="2147483682" r:id="rId13"/>
    <p:sldLayoutId id="2147483683" r:id="rId14"/>
    <p:sldLayoutId id="2147483687" r:id="rId15"/>
  </p:sldLayoutIdLst>
  <p:txStyles>
    <p:titleStyle>
      <a:lvl1pPr algn="l" defTabSz="914400" rtl="0" eaLnBrk="1" latinLnBrk="0" hangingPunct="1">
        <a:lnSpc>
          <a:spcPct val="90000"/>
        </a:lnSpc>
        <a:spcBef>
          <a:spcPct val="0"/>
        </a:spcBef>
        <a:buNone/>
        <a:defRPr sz="3600" b="1" kern="1200">
          <a:solidFill>
            <a:schemeClr val="tx2"/>
          </a:solidFill>
          <a:latin typeface="+mj-lt"/>
          <a:ea typeface="+mj-ea"/>
          <a:cs typeface="+mj-cs"/>
        </a:defRPr>
      </a:lvl1pPr>
    </p:titleStyle>
    <p:bodyStyle>
      <a:lvl1pPr marL="0" indent="0" algn="l" defTabSz="914400" rtl="0" eaLnBrk="1" latinLnBrk="0" hangingPunct="1">
        <a:lnSpc>
          <a:spcPct val="100000"/>
        </a:lnSpc>
        <a:spcBef>
          <a:spcPts val="0"/>
        </a:spcBef>
        <a:spcAft>
          <a:spcPts val="4200"/>
        </a:spcAft>
        <a:buFontTx/>
        <a:buNone/>
        <a:defRPr sz="2000" b="1" kern="1200">
          <a:solidFill>
            <a:schemeClr val="tx2"/>
          </a:solidFill>
          <a:latin typeface="+mn-lt"/>
          <a:ea typeface="+mn-ea"/>
          <a:cs typeface="+mn-cs"/>
        </a:defRPr>
      </a:lvl1pPr>
      <a:lvl2pPr marL="0" indent="0" algn="l" defTabSz="914400" rtl="0" eaLnBrk="1" latinLnBrk="0" hangingPunct="1">
        <a:lnSpc>
          <a:spcPct val="100000"/>
        </a:lnSpc>
        <a:spcBef>
          <a:spcPts val="0"/>
        </a:spcBef>
        <a:spcAft>
          <a:spcPts val="600"/>
        </a:spcAft>
        <a:buFontTx/>
        <a:buNone/>
        <a:defRPr sz="1600" kern="1200">
          <a:solidFill>
            <a:schemeClr val="tx1"/>
          </a:solidFill>
          <a:latin typeface="+mn-lt"/>
          <a:ea typeface="+mn-ea"/>
          <a:cs typeface="+mn-cs"/>
        </a:defRPr>
      </a:lvl2pPr>
      <a:lvl3pPr marL="0" indent="-180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3pPr>
      <a:lvl4pPr marL="36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54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5pPr>
      <a:lvl6pPr marL="72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6pPr>
      <a:lvl7pPr marL="90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7pPr>
      <a:lvl8pPr marL="108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8pPr>
      <a:lvl9pPr marL="1260000" indent="-180000"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3" Type="http://schemas.openxmlformats.org/officeDocument/2006/relationships/hyperlink" Target="http://eepurl.com/g6z_Tf" TargetMode="External"/><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92ABB76-433E-43EF-803E-35E836293DBE}"/>
              </a:ext>
            </a:extLst>
          </p:cNvPr>
          <p:cNvSpPr>
            <a:spLocks noGrp="1"/>
          </p:cNvSpPr>
          <p:nvPr>
            <p:ph type="ctrTitle"/>
          </p:nvPr>
        </p:nvSpPr>
        <p:spPr/>
        <p:txBody>
          <a:bodyPr>
            <a:normAutofit fontScale="90000"/>
          </a:bodyPr>
          <a:lstStyle/>
          <a:p>
            <a:r>
              <a:rPr lang="en-GB" dirty="0"/>
              <a:t>Safeguarding children under 1 from non-accidental injury</a:t>
            </a:r>
            <a:br>
              <a:rPr lang="en-GB" dirty="0"/>
            </a:br>
            <a:r>
              <a:rPr lang="en-GB" dirty="0"/>
              <a:t/>
            </a:r>
            <a:br>
              <a:rPr lang="en-GB" dirty="0"/>
            </a:br>
            <a:r>
              <a:rPr lang="en-GB" sz="2000" dirty="0"/>
              <a:t/>
            </a:r>
            <a:br>
              <a:rPr lang="en-GB" sz="2000" dirty="0"/>
            </a:br>
            <a:endParaRPr lang="en-GB" b="0" dirty="0"/>
          </a:p>
        </p:txBody>
      </p:sp>
      <p:sp>
        <p:nvSpPr>
          <p:cNvPr id="3" name="Subtitle 2">
            <a:extLst>
              <a:ext uri="{FF2B5EF4-FFF2-40B4-BE49-F238E27FC236}">
                <a16:creationId xmlns:a16="http://schemas.microsoft.com/office/drawing/2014/main" xmlns="" id="{E30C2481-0F05-4314-92E9-54CE35F4ECC6}"/>
              </a:ext>
            </a:extLst>
          </p:cNvPr>
          <p:cNvSpPr>
            <a:spLocks noGrp="1"/>
          </p:cNvSpPr>
          <p:nvPr>
            <p:ph type="subTitle" idx="1"/>
          </p:nvPr>
        </p:nvSpPr>
        <p:spPr>
          <a:xfrm>
            <a:off x="543817" y="5985422"/>
            <a:ext cx="6541308" cy="539203"/>
          </a:xfrm>
        </p:spPr>
        <p:txBody>
          <a:bodyPr>
            <a:normAutofit/>
          </a:bodyPr>
          <a:lstStyle/>
          <a:p>
            <a:r>
              <a:rPr lang="en-GB" sz="1800" b="1" dirty="0"/>
              <a:t>Child Safeguarding Practice Review Panel</a:t>
            </a:r>
          </a:p>
        </p:txBody>
      </p:sp>
    </p:spTree>
    <p:extLst>
      <p:ext uri="{BB962C8B-B14F-4D97-AF65-F5344CB8AC3E}">
        <p14:creationId xmlns:p14="http://schemas.microsoft.com/office/powerpoint/2010/main" val="24279619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EC01F71-569D-4E31-90F6-C73C7F873063}"/>
              </a:ext>
            </a:extLst>
          </p:cNvPr>
          <p:cNvSpPr>
            <a:spLocks noGrp="1"/>
          </p:cNvSpPr>
          <p:nvPr>
            <p:ph type="title"/>
          </p:nvPr>
        </p:nvSpPr>
        <p:spPr>
          <a:xfrm>
            <a:off x="487216" y="303654"/>
            <a:ext cx="8169568" cy="878031"/>
          </a:xfrm>
          <a:solidFill>
            <a:schemeClr val="tx2"/>
          </a:solidFill>
          <a:ln>
            <a:solidFill>
              <a:schemeClr val="tx2"/>
            </a:solidFill>
          </a:ln>
        </p:spPr>
        <p:txBody>
          <a:bodyPr anchor="t">
            <a:normAutofit fontScale="90000"/>
          </a:bodyPr>
          <a:lstStyle/>
          <a:p>
            <a:pPr algn="ctr"/>
            <a:r>
              <a:rPr lang="en-GB" dirty="0">
                <a:solidFill>
                  <a:schemeClr val="bg1"/>
                </a:solidFill>
                <a:latin typeface="+mn-lt"/>
              </a:rPr>
              <a:t>Key Findings  </a:t>
            </a:r>
            <a:br>
              <a:rPr lang="en-GB" dirty="0">
                <a:solidFill>
                  <a:schemeClr val="bg1"/>
                </a:solidFill>
                <a:latin typeface="+mn-lt"/>
              </a:rPr>
            </a:br>
            <a:r>
              <a:rPr lang="en-GB" dirty="0">
                <a:solidFill>
                  <a:schemeClr val="bg1"/>
                </a:solidFill>
                <a:latin typeface="+mn-lt"/>
              </a:rPr>
              <a:t>Universal provision</a:t>
            </a:r>
            <a:endParaRPr lang="en-GB" sz="3600" b="1" dirty="0">
              <a:solidFill>
                <a:schemeClr val="bg1"/>
              </a:solidFill>
              <a:latin typeface="+mn-lt"/>
            </a:endParaRPr>
          </a:p>
        </p:txBody>
      </p:sp>
      <p:sp>
        <p:nvSpPr>
          <p:cNvPr id="4" name="Content Placeholder 3">
            <a:extLst>
              <a:ext uri="{FF2B5EF4-FFF2-40B4-BE49-F238E27FC236}">
                <a16:creationId xmlns:a16="http://schemas.microsoft.com/office/drawing/2014/main" xmlns="" id="{9FD2B5C8-D477-4A0C-BC79-A9192839ADE3}"/>
              </a:ext>
            </a:extLst>
          </p:cNvPr>
          <p:cNvSpPr>
            <a:spLocks noGrp="1"/>
          </p:cNvSpPr>
          <p:nvPr>
            <p:ph sz="half" idx="1"/>
          </p:nvPr>
        </p:nvSpPr>
        <p:spPr>
          <a:xfrm>
            <a:off x="487216" y="1364566"/>
            <a:ext cx="8373449" cy="5337101"/>
          </a:xfrm>
        </p:spPr>
        <p:txBody>
          <a:bodyPr>
            <a:normAutofit lnSpcReduction="10000"/>
          </a:bodyPr>
          <a:lstStyle/>
          <a:p>
            <a:pPr>
              <a:spcAft>
                <a:spcPts val="0"/>
              </a:spcAft>
            </a:pPr>
            <a:r>
              <a:rPr lang="en-GB" sz="2600" b="0" dirty="0"/>
              <a:t>Strategy and Practice </a:t>
            </a:r>
          </a:p>
          <a:p>
            <a:pPr marL="342900" indent="-342900">
              <a:spcAft>
                <a:spcPts val="0"/>
              </a:spcAft>
              <a:buFont typeface="Arial" panose="020B0604020202020204" pitchFamily="34" charset="0"/>
              <a:buChar char="•"/>
            </a:pPr>
            <a:r>
              <a:rPr lang="en-GB" sz="2600" b="0" dirty="0"/>
              <a:t>The role of and need to involve fathers remains unstated – Better Births describes need to focus on needs of ‘women, babies and their </a:t>
            </a:r>
            <a:r>
              <a:rPr lang="en-GB" sz="2600" b="0" i="1" dirty="0"/>
              <a:t>families</a:t>
            </a:r>
            <a:r>
              <a:rPr lang="en-GB" sz="2600" b="0" dirty="0"/>
              <a:t>’ </a:t>
            </a:r>
          </a:p>
          <a:p>
            <a:pPr marL="342900" indent="-342900">
              <a:spcAft>
                <a:spcPts val="0"/>
              </a:spcAft>
              <a:buFont typeface="Arial" panose="020B0604020202020204" pitchFamily="34" charset="0"/>
              <a:buChar char="•"/>
            </a:pPr>
            <a:r>
              <a:rPr lang="en-GB" sz="2600" b="0" dirty="0"/>
              <a:t>If men are not </a:t>
            </a:r>
            <a:r>
              <a:rPr lang="en-GB" sz="2600" b="0" i="1" dirty="0"/>
              <a:t>specified</a:t>
            </a:r>
            <a:r>
              <a:rPr lang="en-GB" sz="2600" b="0" dirty="0"/>
              <a:t> in key policy documents, we cannot be confident they will be included </a:t>
            </a:r>
          </a:p>
          <a:p>
            <a:pPr marL="342900" indent="-342900">
              <a:spcAft>
                <a:spcPts val="0"/>
              </a:spcAft>
              <a:buFont typeface="Arial" panose="020B0604020202020204" pitchFamily="34" charset="0"/>
              <a:buChar char="•"/>
            </a:pPr>
            <a:r>
              <a:rPr lang="en-GB" sz="2600" b="0" dirty="0"/>
              <a:t>Commissioning of HV from NHS to LA not an issue </a:t>
            </a:r>
          </a:p>
          <a:p>
            <a:pPr marL="342900" indent="-342900">
              <a:spcAft>
                <a:spcPts val="0"/>
              </a:spcAft>
              <a:buFont typeface="Arial" panose="020B0604020202020204" pitchFamily="34" charset="0"/>
              <a:buChar char="•"/>
            </a:pPr>
            <a:r>
              <a:rPr lang="en-GB" sz="2800" b="0" dirty="0"/>
              <a:t>In 2015, research found that ‘...there is little evidence that the importance of engaging fathers is reflected in health visitor training or that primary care services are wholly embracing father-inclusive practice’ </a:t>
            </a:r>
          </a:p>
          <a:p>
            <a:pPr marL="342900" indent="-342900">
              <a:spcAft>
                <a:spcPts val="0"/>
              </a:spcAft>
              <a:buFont typeface="Arial" panose="020B0604020202020204" pitchFamily="34" charset="0"/>
              <a:buChar char="•"/>
            </a:pPr>
            <a:r>
              <a:rPr lang="en-GB" sz="2800" b="0" dirty="0"/>
              <a:t>“The man is not on my caseload’  - a health visitor in our review </a:t>
            </a:r>
          </a:p>
          <a:p>
            <a:pPr marL="342900" indent="-342900">
              <a:spcAft>
                <a:spcPts val="0"/>
              </a:spcAft>
              <a:buFont typeface="Arial" panose="020B0604020202020204" pitchFamily="34" charset="0"/>
              <a:buChar char="•"/>
            </a:pPr>
            <a:endParaRPr lang="en-GB" sz="2600" b="0" dirty="0"/>
          </a:p>
          <a:p>
            <a:pPr marL="342900" indent="-342900">
              <a:spcAft>
                <a:spcPts val="0"/>
              </a:spcAft>
              <a:buFont typeface="Arial" panose="020B0604020202020204" pitchFamily="34" charset="0"/>
              <a:buChar char="•"/>
            </a:pPr>
            <a:endParaRPr lang="en-GB" sz="2600" b="0" dirty="0"/>
          </a:p>
        </p:txBody>
      </p:sp>
    </p:spTree>
    <p:extLst>
      <p:ext uri="{BB962C8B-B14F-4D97-AF65-F5344CB8AC3E}">
        <p14:creationId xmlns:p14="http://schemas.microsoft.com/office/powerpoint/2010/main" val="35111976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EC01F71-569D-4E31-90F6-C73C7F873063}"/>
              </a:ext>
            </a:extLst>
          </p:cNvPr>
          <p:cNvSpPr>
            <a:spLocks noGrp="1"/>
          </p:cNvSpPr>
          <p:nvPr>
            <p:ph type="title"/>
          </p:nvPr>
        </p:nvSpPr>
        <p:spPr>
          <a:xfrm>
            <a:off x="283335" y="303654"/>
            <a:ext cx="8373449" cy="1103115"/>
          </a:xfrm>
          <a:solidFill>
            <a:schemeClr val="tx2"/>
          </a:solidFill>
          <a:ln>
            <a:solidFill>
              <a:schemeClr val="tx2"/>
            </a:solidFill>
          </a:ln>
        </p:spPr>
        <p:txBody>
          <a:bodyPr anchor="t">
            <a:normAutofit/>
          </a:bodyPr>
          <a:lstStyle/>
          <a:p>
            <a:pPr algn="ctr"/>
            <a:r>
              <a:rPr lang="en-GB" sz="2800" dirty="0">
                <a:solidFill>
                  <a:schemeClr val="bg1"/>
                </a:solidFill>
                <a:latin typeface="+mn-lt"/>
              </a:rPr>
              <a:t>Key Findings  </a:t>
            </a:r>
            <a:br>
              <a:rPr lang="en-GB" sz="2800" dirty="0">
                <a:solidFill>
                  <a:schemeClr val="bg1"/>
                </a:solidFill>
                <a:latin typeface="+mn-lt"/>
              </a:rPr>
            </a:br>
            <a:r>
              <a:rPr lang="en-GB" sz="2800" dirty="0">
                <a:solidFill>
                  <a:schemeClr val="bg1"/>
                </a:solidFill>
                <a:latin typeface="+mn-lt"/>
              </a:rPr>
              <a:t>Information Sharing and Information Seeking </a:t>
            </a:r>
            <a:endParaRPr lang="en-GB" sz="2800" b="1" dirty="0">
              <a:solidFill>
                <a:schemeClr val="bg1"/>
              </a:solidFill>
              <a:latin typeface="+mn-lt"/>
            </a:endParaRPr>
          </a:p>
        </p:txBody>
      </p:sp>
      <p:sp>
        <p:nvSpPr>
          <p:cNvPr id="4" name="Content Placeholder 3">
            <a:extLst>
              <a:ext uri="{FF2B5EF4-FFF2-40B4-BE49-F238E27FC236}">
                <a16:creationId xmlns:a16="http://schemas.microsoft.com/office/drawing/2014/main" xmlns="" id="{9FD2B5C8-D477-4A0C-BC79-A9192839ADE3}"/>
              </a:ext>
            </a:extLst>
          </p:cNvPr>
          <p:cNvSpPr>
            <a:spLocks noGrp="1"/>
          </p:cNvSpPr>
          <p:nvPr>
            <p:ph sz="half" idx="1"/>
          </p:nvPr>
        </p:nvSpPr>
        <p:spPr>
          <a:xfrm>
            <a:off x="487216" y="1406769"/>
            <a:ext cx="8373449" cy="5294898"/>
          </a:xfrm>
        </p:spPr>
        <p:txBody>
          <a:bodyPr>
            <a:normAutofit lnSpcReduction="10000"/>
          </a:bodyPr>
          <a:lstStyle/>
          <a:p>
            <a:pPr marL="342900" indent="-342900">
              <a:spcAft>
                <a:spcPts val="0"/>
              </a:spcAft>
              <a:buFont typeface="Arial" panose="020B0604020202020204" pitchFamily="34" charset="0"/>
              <a:buChar char="•"/>
            </a:pPr>
            <a:r>
              <a:rPr lang="en-GB" sz="2600" b="0" dirty="0"/>
              <a:t>Information sharing between different parts of the health service is a problem – e.g. risks factor known by GPs not shared with Midwives or HVs – as well as across the wider system </a:t>
            </a:r>
          </a:p>
          <a:p>
            <a:pPr marL="342900" indent="-342900">
              <a:spcAft>
                <a:spcPts val="0"/>
              </a:spcAft>
              <a:buFont typeface="Arial" panose="020B0604020202020204" pitchFamily="34" charset="0"/>
              <a:buChar char="•"/>
            </a:pPr>
            <a:r>
              <a:rPr lang="en-GB" sz="2600" b="0" dirty="0"/>
              <a:t>A lack of patient record integration across parts of the health service exacerbate the knowledge gaps</a:t>
            </a:r>
          </a:p>
          <a:p>
            <a:pPr marL="342900" indent="-342900">
              <a:spcAft>
                <a:spcPts val="0"/>
              </a:spcAft>
              <a:buFont typeface="Arial" panose="020B0604020202020204" pitchFamily="34" charset="0"/>
              <a:buChar char="•"/>
            </a:pPr>
            <a:r>
              <a:rPr lang="en-GB" sz="2600" b="0" dirty="0"/>
              <a:t>Some of the risk issues may only be known by GPs who need consent to share information </a:t>
            </a:r>
          </a:p>
          <a:p>
            <a:pPr marL="342900" indent="-342900">
              <a:spcAft>
                <a:spcPts val="0"/>
              </a:spcAft>
              <a:buFont typeface="Arial" panose="020B0604020202020204" pitchFamily="34" charset="0"/>
              <a:buChar char="•"/>
            </a:pPr>
            <a:r>
              <a:rPr lang="en-GB" sz="2600" b="0" dirty="0"/>
              <a:t>Impact of GDPR other than under S47 a problem? Or leadership and culture?</a:t>
            </a:r>
          </a:p>
          <a:p>
            <a:pPr marL="342900" indent="-342900">
              <a:spcAft>
                <a:spcPts val="0"/>
              </a:spcAft>
              <a:buFont typeface="Arial" panose="020B0604020202020204" pitchFamily="34" charset="0"/>
              <a:buChar char="•"/>
            </a:pPr>
            <a:r>
              <a:rPr lang="en-GB" sz="2600" b="0" dirty="0"/>
              <a:t>Evidence of inconsistency in multi-agency front door responses  and what is/is not shared</a:t>
            </a:r>
          </a:p>
          <a:p>
            <a:pPr marL="342900" indent="-342900">
              <a:spcAft>
                <a:spcPts val="0"/>
              </a:spcAft>
              <a:buFont typeface="Arial" panose="020B0604020202020204" pitchFamily="34" charset="0"/>
              <a:buChar char="•"/>
            </a:pPr>
            <a:r>
              <a:rPr lang="en-GB" sz="2600" b="0" dirty="0"/>
              <a:t>Evidence of information not being sought and whole pictures not being seen</a:t>
            </a:r>
          </a:p>
          <a:p>
            <a:pPr marL="342900" indent="-342900">
              <a:spcAft>
                <a:spcPts val="0"/>
              </a:spcAft>
              <a:buFont typeface="Arial" panose="020B0604020202020204" pitchFamily="34" charset="0"/>
              <a:buChar char="•"/>
            </a:pPr>
            <a:endParaRPr lang="en-GB" sz="2600" b="0" dirty="0"/>
          </a:p>
        </p:txBody>
      </p:sp>
    </p:spTree>
    <p:extLst>
      <p:ext uri="{BB962C8B-B14F-4D97-AF65-F5344CB8AC3E}">
        <p14:creationId xmlns:p14="http://schemas.microsoft.com/office/powerpoint/2010/main" val="8873028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EC01F71-569D-4E31-90F6-C73C7F873063}"/>
              </a:ext>
            </a:extLst>
          </p:cNvPr>
          <p:cNvSpPr>
            <a:spLocks noGrp="1"/>
          </p:cNvSpPr>
          <p:nvPr>
            <p:ph type="title"/>
          </p:nvPr>
        </p:nvSpPr>
        <p:spPr>
          <a:xfrm>
            <a:off x="487216" y="303655"/>
            <a:ext cx="8169568" cy="657940"/>
          </a:xfrm>
          <a:solidFill>
            <a:schemeClr val="tx2"/>
          </a:solidFill>
          <a:ln>
            <a:solidFill>
              <a:schemeClr val="tx2"/>
            </a:solidFill>
          </a:ln>
        </p:spPr>
        <p:txBody>
          <a:bodyPr anchor="t">
            <a:normAutofit/>
          </a:bodyPr>
          <a:lstStyle/>
          <a:p>
            <a:pPr algn="ctr"/>
            <a:r>
              <a:rPr lang="en-GB" sz="3600" b="1" dirty="0">
                <a:solidFill>
                  <a:schemeClr val="bg1"/>
                </a:solidFill>
                <a:latin typeface="+mn-lt"/>
              </a:rPr>
              <a:t>Key Findings Specialist services</a:t>
            </a:r>
          </a:p>
        </p:txBody>
      </p:sp>
      <p:sp>
        <p:nvSpPr>
          <p:cNvPr id="4" name="Content Placeholder 3">
            <a:extLst>
              <a:ext uri="{FF2B5EF4-FFF2-40B4-BE49-F238E27FC236}">
                <a16:creationId xmlns:a16="http://schemas.microsoft.com/office/drawing/2014/main" xmlns="" id="{9FD2B5C8-D477-4A0C-BC79-A9192839ADE3}"/>
              </a:ext>
            </a:extLst>
          </p:cNvPr>
          <p:cNvSpPr>
            <a:spLocks noGrp="1"/>
          </p:cNvSpPr>
          <p:nvPr>
            <p:ph sz="half" idx="1"/>
          </p:nvPr>
        </p:nvSpPr>
        <p:spPr>
          <a:xfrm>
            <a:off x="487216" y="1250035"/>
            <a:ext cx="8373449" cy="5304310"/>
          </a:xfrm>
        </p:spPr>
        <p:txBody>
          <a:bodyPr>
            <a:normAutofit fontScale="92500" lnSpcReduction="20000"/>
          </a:bodyPr>
          <a:lstStyle/>
          <a:p>
            <a:pPr>
              <a:spcAft>
                <a:spcPts val="0"/>
              </a:spcAft>
            </a:pPr>
            <a:r>
              <a:rPr lang="en-GB" sz="2400" b="0" dirty="0"/>
              <a:t>“Every time I spoke to my social worker, I felt like screaming – I am not invisible, I am right here willing and able to care for my son”</a:t>
            </a:r>
          </a:p>
          <a:p>
            <a:pPr>
              <a:spcAft>
                <a:spcPts val="0"/>
              </a:spcAft>
            </a:pPr>
            <a:endParaRPr lang="en-GB" sz="2400" b="0" dirty="0"/>
          </a:p>
          <a:p>
            <a:pPr marL="342900" indent="-342900">
              <a:spcAft>
                <a:spcPts val="0"/>
              </a:spcAft>
              <a:buFont typeface="Arial" panose="020B0604020202020204" pitchFamily="34" charset="0"/>
              <a:buChar char="•"/>
            </a:pPr>
            <a:r>
              <a:rPr lang="en-GB" sz="2400" b="0" dirty="0"/>
              <a:t>The involvement of men is no more evident in key statutory children’s services, particularly children’s social care, than it is in universal services.</a:t>
            </a:r>
          </a:p>
          <a:p>
            <a:pPr marL="342900" indent="-342900">
              <a:spcAft>
                <a:spcPts val="0"/>
              </a:spcAft>
              <a:buFont typeface="Arial" panose="020B0604020202020204" pitchFamily="34" charset="0"/>
              <a:buChar char="•"/>
            </a:pPr>
            <a:endParaRPr lang="en-GB" sz="2400" b="0" dirty="0"/>
          </a:p>
          <a:p>
            <a:pPr marL="342900" indent="-342900">
              <a:spcAft>
                <a:spcPts val="0"/>
              </a:spcAft>
              <a:buFont typeface="Arial" panose="020B0604020202020204" pitchFamily="34" charset="0"/>
              <a:buChar char="•"/>
            </a:pPr>
            <a:r>
              <a:rPr lang="en-GB" sz="2400" b="0" dirty="0"/>
              <a:t>This finding is supported by other research:</a:t>
            </a:r>
          </a:p>
          <a:p>
            <a:pPr>
              <a:spcAft>
                <a:spcPts val="0"/>
              </a:spcAft>
            </a:pPr>
            <a:endParaRPr lang="en-GB" sz="2400" b="0" dirty="0"/>
          </a:p>
          <a:p>
            <a:pPr marL="702900" lvl="3" indent="-342900">
              <a:spcAft>
                <a:spcPts val="0"/>
              </a:spcAft>
              <a:buFont typeface="Courier New" panose="02070309020205020404" pitchFamily="49" charset="0"/>
              <a:buChar char="o"/>
            </a:pPr>
            <a:r>
              <a:rPr lang="en-GB" sz="2000" dirty="0">
                <a:solidFill>
                  <a:schemeClr val="tx2"/>
                </a:solidFill>
              </a:rPr>
              <a:t>fathers are invited to child protection conferences only 55% of the time</a:t>
            </a:r>
          </a:p>
          <a:p>
            <a:pPr marL="702900" lvl="3" indent="-342900">
              <a:spcAft>
                <a:spcPts val="0"/>
              </a:spcAft>
              <a:buFont typeface="Courier New" panose="02070309020205020404" pitchFamily="49" charset="0"/>
              <a:buChar char="o"/>
            </a:pPr>
            <a:r>
              <a:rPr lang="en-GB" sz="2000" dirty="0">
                <a:solidFill>
                  <a:schemeClr val="tx2"/>
                </a:solidFill>
              </a:rPr>
              <a:t>known violent fathers are not contacted by social workers prior to meetings 38% of the time </a:t>
            </a:r>
          </a:p>
          <a:p>
            <a:pPr marL="702900" lvl="3" indent="-342900">
              <a:spcAft>
                <a:spcPts val="0"/>
              </a:spcAft>
              <a:buFont typeface="Courier New" panose="02070309020205020404" pitchFamily="49" charset="0"/>
              <a:buChar char="o"/>
            </a:pPr>
            <a:r>
              <a:rPr lang="en-GB" sz="2000" dirty="0">
                <a:solidFill>
                  <a:schemeClr val="tx2"/>
                </a:solidFill>
              </a:rPr>
              <a:t>only 68% of completed assessments included contact with the father</a:t>
            </a:r>
          </a:p>
          <a:p>
            <a:pPr marL="702900" lvl="3" indent="-342900">
              <a:spcAft>
                <a:spcPts val="0"/>
              </a:spcAft>
              <a:buFont typeface="Courier New" panose="02070309020205020404" pitchFamily="49" charset="0"/>
              <a:buChar char="o"/>
            </a:pPr>
            <a:r>
              <a:rPr lang="en-GB" sz="2000" dirty="0">
                <a:solidFill>
                  <a:schemeClr val="tx2"/>
                </a:solidFill>
              </a:rPr>
              <a:t>30,000 men involved in more than one set of care proceedings </a:t>
            </a:r>
          </a:p>
          <a:p>
            <a:pPr marL="702900" lvl="3" indent="-342900">
              <a:spcAft>
                <a:spcPts val="0"/>
              </a:spcAft>
              <a:buFont typeface="Courier New" panose="02070309020205020404" pitchFamily="49" charset="0"/>
              <a:buChar char="o"/>
            </a:pPr>
            <a:endParaRPr lang="en-GB" sz="2000" dirty="0">
              <a:solidFill>
                <a:schemeClr val="tx2"/>
              </a:solidFill>
            </a:endParaRPr>
          </a:p>
          <a:p>
            <a:pPr marL="342900" indent="-342900">
              <a:spcAft>
                <a:spcPts val="0"/>
              </a:spcAft>
              <a:buFont typeface="Arial" panose="020B0604020202020204" pitchFamily="34" charset="0"/>
              <a:buChar char="•"/>
            </a:pPr>
            <a:r>
              <a:rPr lang="en-GB" sz="2400" b="0" dirty="0"/>
              <a:t>Children’s and adults services are poorly integrated or aligned</a:t>
            </a:r>
          </a:p>
          <a:p>
            <a:pPr>
              <a:spcAft>
                <a:spcPts val="0"/>
              </a:spcAft>
            </a:pPr>
            <a:r>
              <a:rPr lang="en-GB" sz="2400" b="0" dirty="0"/>
              <a:t> </a:t>
            </a:r>
          </a:p>
          <a:p>
            <a:pPr marL="342900" indent="-342900">
              <a:spcAft>
                <a:spcPts val="0"/>
              </a:spcAft>
              <a:buFont typeface="Arial" panose="020B0604020202020204" pitchFamily="34" charset="0"/>
              <a:buChar char="•"/>
            </a:pPr>
            <a:r>
              <a:rPr lang="en-GB" sz="2400" b="0" dirty="0"/>
              <a:t>As with universal provision, NONE of these are new findings</a:t>
            </a:r>
          </a:p>
          <a:p>
            <a:pPr marL="342900" indent="-342900">
              <a:spcAft>
                <a:spcPts val="0"/>
              </a:spcAft>
              <a:buFont typeface="Arial" panose="020B0604020202020204" pitchFamily="34" charset="0"/>
              <a:buChar char="•"/>
            </a:pPr>
            <a:endParaRPr lang="en-GB" sz="2400" b="0" dirty="0"/>
          </a:p>
          <a:p>
            <a:pPr>
              <a:spcAft>
                <a:spcPts val="0"/>
              </a:spcAft>
            </a:pPr>
            <a:endParaRPr lang="en-GB" sz="2400" b="0" dirty="0"/>
          </a:p>
        </p:txBody>
      </p:sp>
    </p:spTree>
    <p:extLst>
      <p:ext uri="{BB962C8B-B14F-4D97-AF65-F5344CB8AC3E}">
        <p14:creationId xmlns:p14="http://schemas.microsoft.com/office/powerpoint/2010/main" val="27230369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EC01F71-569D-4E31-90F6-C73C7F873063}"/>
              </a:ext>
            </a:extLst>
          </p:cNvPr>
          <p:cNvSpPr>
            <a:spLocks noGrp="1"/>
          </p:cNvSpPr>
          <p:nvPr>
            <p:ph type="title"/>
          </p:nvPr>
        </p:nvSpPr>
        <p:spPr>
          <a:xfrm>
            <a:off x="487216" y="303655"/>
            <a:ext cx="8169568" cy="657940"/>
          </a:xfrm>
          <a:solidFill>
            <a:schemeClr val="tx2"/>
          </a:solidFill>
          <a:ln>
            <a:solidFill>
              <a:schemeClr val="tx2"/>
            </a:solidFill>
          </a:ln>
        </p:spPr>
        <p:txBody>
          <a:bodyPr anchor="t">
            <a:normAutofit/>
          </a:bodyPr>
          <a:lstStyle/>
          <a:p>
            <a:r>
              <a:rPr lang="en-GB" dirty="0">
                <a:solidFill>
                  <a:schemeClr val="bg1"/>
                </a:solidFill>
                <a:latin typeface="+mn-lt"/>
              </a:rPr>
              <a:t>What this means for practice</a:t>
            </a:r>
            <a:endParaRPr lang="en-GB" sz="3600" b="1" dirty="0">
              <a:solidFill>
                <a:schemeClr val="bg1"/>
              </a:solidFill>
              <a:latin typeface="+mn-lt"/>
            </a:endParaRPr>
          </a:p>
        </p:txBody>
      </p:sp>
      <p:sp>
        <p:nvSpPr>
          <p:cNvPr id="4" name="Content Placeholder 3">
            <a:extLst>
              <a:ext uri="{FF2B5EF4-FFF2-40B4-BE49-F238E27FC236}">
                <a16:creationId xmlns:a16="http://schemas.microsoft.com/office/drawing/2014/main" xmlns="" id="{9FD2B5C8-D477-4A0C-BC79-A9192839ADE3}"/>
              </a:ext>
            </a:extLst>
          </p:cNvPr>
          <p:cNvSpPr>
            <a:spLocks noGrp="1"/>
          </p:cNvSpPr>
          <p:nvPr>
            <p:ph sz="half" idx="1"/>
          </p:nvPr>
        </p:nvSpPr>
        <p:spPr>
          <a:xfrm>
            <a:off x="487216" y="1397357"/>
            <a:ext cx="8373449" cy="5304310"/>
          </a:xfrm>
        </p:spPr>
        <p:txBody>
          <a:bodyPr>
            <a:normAutofit/>
          </a:bodyPr>
          <a:lstStyle/>
          <a:p>
            <a:pPr marL="342900" indent="-342900">
              <a:spcAft>
                <a:spcPts val="0"/>
              </a:spcAft>
              <a:buFont typeface="Arial" panose="020B0604020202020204" pitchFamily="34" charset="0"/>
              <a:buChar char="•"/>
            </a:pPr>
            <a:r>
              <a:rPr lang="en-GB" sz="2400" b="0" dirty="0"/>
              <a:t>Finding, engaging, assessing and working with these men is often not easy and we are not suggesting otherwise – they can use intimidation and aggression to avoid their responsibilities . </a:t>
            </a:r>
          </a:p>
          <a:p>
            <a:pPr marL="342900" indent="-342900">
              <a:spcAft>
                <a:spcPts val="0"/>
              </a:spcAft>
              <a:buFont typeface="Arial" panose="020B0604020202020204" pitchFamily="34" charset="0"/>
              <a:buChar char="•"/>
            </a:pPr>
            <a:endParaRPr lang="en-GB" sz="2400" b="0" dirty="0"/>
          </a:p>
          <a:p>
            <a:pPr marL="342900" indent="-342900">
              <a:spcAft>
                <a:spcPts val="0"/>
              </a:spcAft>
              <a:buFont typeface="Arial" panose="020B0604020202020204" pitchFamily="34" charset="0"/>
              <a:buChar char="•"/>
            </a:pPr>
            <a:r>
              <a:rPr lang="en-GB" sz="2400" b="0" dirty="0"/>
              <a:t>The review builds on existing guidance to include the findings from our research and sets out a four-tier model to help improve the engagement and assessment of fathers. </a:t>
            </a:r>
          </a:p>
          <a:p>
            <a:pPr marL="342900" indent="-342900">
              <a:spcAft>
                <a:spcPts val="0"/>
              </a:spcAft>
              <a:buFont typeface="Arial" panose="020B0604020202020204" pitchFamily="34" charset="0"/>
              <a:buChar char="•"/>
            </a:pPr>
            <a:endParaRPr lang="en-GB" sz="2400" b="0" dirty="0"/>
          </a:p>
          <a:p>
            <a:pPr marL="342900" indent="-342900">
              <a:spcAft>
                <a:spcPts val="0"/>
              </a:spcAft>
              <a:buFont typeface="Arial" panose="020B0604020202020204" pitchFamily="34" charset="0"/>
              <a:buChar char="•"/>
            </a:pPr>
            <a:r>
              <a:rPr lang="en-GB" sz="2400" b="0" dirty="0"/>
              <a:t>These four tiers are interlinked and the challenge to the safeguarding system is to see and implement them systematically to make the kind of step change necessary in working with fathers and protecting babies.</a:t>
            </a:r>
          </a:p>
        </p:txBody>
      </p:sp>
    </p:spTree>
    <p:extLst>
      <p:ext uri="{BB962C8B-B14F-4D97-AF65-F5344CB8AC3E}">
        <p14:creationId xmlns:p14="http://schemas.microsoft.com/office/powerpoint/2010/main" val="8886436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Diagram&#10;&#10;Description automatically generated">
            <a:extLst>
              <a:ext uri="{FF2B5EF4-FFF2-40B4-BE49-F238E27FC236}">
                <a16:creationId xmlns:a16="http://schemas.microsoft.com/office/drawing/2014/main" xmlns="" id="{0B48DECB-CAEE-4933-B411-51A71FE9EFB7}"/>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b="3344"/>
          <a:stretch/>
        </p:blipFill>
        <p:spPr>
          <a:xfrm>
            <a:off x="404628" y="660721"/>
            <a:ext cx="8141844" cy="6197279"/>
          </a:xfrm>
          <a:noFill/>
        </p:spPr>
      </p:pic>
      <p:sp>
        <p:nvSpPr>
          <p:cNvPr id="14" name="Slide Number Placeholder 4">
            <a:extLst>
              <a:ext uri="{FF2B5EF4-FFF2-40B4-BE49-F238E27FC236}">
                <a16:creationId xmlns:a16="http://schemas.microsoft.com/office/drawing/2014/main" xmlns="" id="{CD8AD3E4-3E35-4086-90C3-B94E7551F33C}"/>
              </a:ext>
            </a:extLst>
          </p:cNvPr>
          <p:cNvSpPr>
            <a:spLocks noGrp="1"/>
          </p:cNvSpPr>
          <p:nvPr>
            <p:ph type="sldNum" sz="quarter" idx="12"/>
          </p:nvPr>
        </p:nvSpPr>
        <p:spPr>
          <a:xfrm>
            <a:off x="7980217" y="6367237"/>
            <a:ext cx="904009" cy="365125"/>
          </a:xfrm>
        </p:spPr>
        <p:txBody>
          <a:bodyPr/>
          <a:lstStyle/>
          <a:p>
            <a:pPr>
              <a:spcAft>
                <a:spcPts val="600"/>
              </a:spcAft>
            </a:pPr>
            <a:fld id="{EEC58D1C-D36B-4371-8E5D-D0E34029653F}" type="slidenum">
              <a:rPr lang="en-GB" smtClean="0"/>
              <a:pPr>
                <a:spcAft>
                  <a:spcPts val="600"/>
                </a:spcAft>
              </a:pPr>
              <a:t>14</a:t>
            </a:fld>
            <a:endParaRPr lang="en-GB"/>
          </a:p>
        </p:txBody>
      </p:sp>
      <p:sp>
        <p:nvSpPr>
          <p:cNvPr id="2" name="Title 1">
            <a:extLst>
              <a:ext uri="{FF2B5EF4-FFF2-40B4-BE49-F238E27FC236}">
                <a16:creationId xmlns:a16="http://schemas.microsoft.com/office/drawing/2014/main" xmlns="" id="{AEC01F71-569D-4E31-90F6-C73C7F873063}"/>
              </a:ext>
            </a:extLst>
          </p:cNvPr>
          <p:cNvSpPr>
            <a:spLocks noGrp="1"/>
          </p:cNvSpPr>
          <p:nvPr>
            <p:ph type="title"/>
          </p:nvPr>
        </p:nvSpPr>
        <p:spPr>
          <a:xfrm>
            <a:off x="157979" y="261918"/>
            <a:ext cx="8581393" cy="1325563"/>
          </a:xfrm>
        </p:spPr>
        <p:txBody>
          <a:bodyPr anchor="t">
            <a:normAutofit/>
          </a:bodyPr>
          <a:lstStyle/>
          <a:p>
            <a:r>
              <a:rPr lang="en-GB" dirty="0"/>
              <a:t>Four-tier model</a:t>
            </a:r>
            <a:endParaRPr lang="en-GB" b="1" dirty="0"/>
          </a:p>
        </p:txBody>
      </p:sp>
    </p:spTree>
    <p:extLst>
      <p:ext uri="{BB962C8B-B14F-4D97-AF65-F5344CB8AC3E}">
        <p14:creationId xmlns:p14="http://schemas.microsoft.com/office/powerpoint/2010/main" val="35035402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EC01F71-569D-4E31-90F6-C73C7F873063}"/>
              </a:ext>
            </a:extLst>
          </p:cNvPr>
          <p:cNvSpPr>
            <a:spLocks noGrp="1"/>
          </p:cNvSpPr>
          <p:nvPr>
            <p:ph type="title"/>
          </p:nvPr>
        </p:nvSpPr>
        <p:spPr>
          <a:xfrm>
            <a:off x="487216" y="303654"/>
            <a:ext cx="8169568" cy="1009097"/>
          </a:xfrm>
          <a:solidFill>
            <a:schemeClr val="tx2"/>
          </a:solidFill>
          <a:ln>
            <a:solidFill>
              <a:schemeClr val="tx2"/>
            </a:solidFill>
          </a:ln>
        </p:spPr>
        <p:txBody>
          <a:bodyPr anchor="t">
            <a:normAutofit fontScale="90000"/>
          </a:bodyPr>
          <a:lstStyle/>
          <a:p>
            <a:r>
              <a:rPr lang="en-GB" sz="3600" b="1" dirty="0">
                <a:solidFill>
                  <a:schemeClr val="bg1"/>
                </a:solidFill>
                <a:latin typeface="+mn-lt"/>
              </a:rPr>
              <a:t>Challenges to local </a:t>
            </a:r>
            <a:br>
              <a:rPr lang="en-GB" sz="3600" b="1" dirty="0">
                <a:solidFill>
                  <a:schemeClr val="bg1"/>
                </a:solidFill>
                <a:latin typeface="+mn-lt"/>
              </a:rPr>
            </a:br>
            <a:r>
              <a:rPr lang="en-GB" sz="3600" b="1" dirty="0">
                <a:solidFill>
                  <a:schemeClr val="bg1"/>
                </a:solidFill>
                <a:latin typeface="+mn-lt"/>
              </a:rPr>
              <a:t>safeguarding partners</a:t>
            </a:r>
          </a:p>
        </p:txBody>
      </p:sp>
      <p:sp>
        <p:nvSpPr>
          <p:cNvPr id="4" name="Content Placeholder 3">
            <a:extLst>
              <a:ext uri="{FF2B5EF4-FFF2-40B4-BE49-F238E27FC236}">
                <a16:creationId xmlns:a16="http://schemas.microsoft.com/office/drawing/2014/main" xmlns="" id="{9FD2B5C8-D477-4A0C-BC79-A9192839ADE3}"/>
              </a:ext>
            </a:extLst>
          </p:cNvPr>
          <p:cNvSpPr>
            <a:spLocks noGrp="1"/>
          </p:cNvSpPr>
          <p:nvPr>
            <p:ph sz="half" idx="1"/>
          </p:nvPr>
        </p:nvSpPr>
        <p:spPr>
          <a:xfrm>
            <a:off x="487216" y="1397357"/>
            <a:ext cx="8373449" cy="5304310"/>
          </a:xfrm>
        </p:spPr>
        <p:txBody>
          <a:bodyPr>
            <a:normAutofit/>
          </a:bodyPr>
          <a:lstStyle/>
          <a:p>
            <a:pPr>
              <a:spcAft>
                <a:spcPts val="0"/>
              </a:spcAft>
            </a:pPr>
            <a:r>
              <a:rPr lang="en-GB" sz="2400" b="0" dirty="0"/>
              <a:t>The review recommends that all local safeguarding partnerships develop local strategies and action plans to support improved practice and effective service responses – in three areas: </a:t>
            </a:r>
          </a:p>
          <a:p>
            <a:pPr marL="342900" indent="-342900">
              <a:spcAft>
                <a:spcPts val="0"/>
              </a:spcAft>
              <a:buFont typeface="Arial" panose="020B0604020202020204" pitchFamily="34" charset="0"/>
              <a:buChar char="•"/>
            </a:pPr>
            <a:r>
              <a:rPr lang="en-GB" sz="2400" b="0" dirty="0">
                <a:solidFill>
                  <a:schemeClr val="accent2"/>
                </a:solidFill>
              </a:rPr>
              <a:t>Culture and Context </a:t>
            </a:r>
          </a:p>
          <a:p>
            <a:pPr marL="702900" lvl="3" indent="-342900">
              <a:spcAft>
                <a:spcPts val="0"/>
              </a:spcAft>
            </a:pPr>
            <a:r>
              <a:rPr lang="en-GB" sz="2000" dirty="0">
                <a:solidFill>
                  <a:schemeClr val="accent2"/>
                </a:solidFill>
              </a:rPr>
              <a:t>HV commissioning and links with other services </a:t>
            </a:r>
          </a:p>
          <a:p>
            <a:pPr marL="702900" lvl="3" indent="-342900">
              <a:spcAft>
                <a:spcPts val="0"/>
              </a:spcAft>
            </a:pPr>
            <a:r>
              <a:rPr lang="en-GB" sz="2000" dirty="0">
                <a:solidFill>
                  <a:schemeClr val="accent2"/>
                </a:solidFill>
              </a:rPr>
              <a:t>Leadership expectations about work with men </a:t>
            </a:r>
          </a:p>
          <a:p>
            <a:pPr marL="702900" lvl="3" indent="-342900">
              <a:spcAft>
                <a:spcPts val="0"/>
              </a:spcAft>
            </a:pPr>
            <a:r>
              <a:rPr lang="en-GB" sz="2000" dirty="0">
                <a:solidFill>
                  <a:schemeClr val="accent2"/>
                </a:solidFill>
              </a:rPr>
              <a:t>Organisational support for working with violence and aggression </a:t>
            </a:r>
            <a:endParaRPr lang="en-GB" sz="2000" b="0" dirty="0">
              <a:solidFill>
                <a:schemeClr val="accent2"/>
              </a:solidFill>
            </a:endParaRPr>
          </a:p>
          <a:p>
            <a:pPr marL="342900" indent="-342900">
              <a:spcAft>
                <a:spcPts val="0"/>
              </a:spcAft>
              <a:buFont typeface="Arial" panose="020B0604020202020204" pitchFamily="34" charset="0"/>
              <a:buChar char="•"/>
            </a:pPr>
            <a:r>
              <a:rPr lang="en-GB" sz="2400" b="0" dirty="0">
                <a:solidFill>
                  <a:schemeClr val="accent2"/>
                </a:solidFill>
              </a:rPr>
              <a:t>Processes 	</a:t>
            </a:r>
          </a:p>
          <a:p>
            <a:pPr marL="702900" lvl="3" indent="-342900">
              <a:spcAft>
                <a:spcPts val="0"/>
              </a:spcAft>
            </a:pPr>
            <a:r>
              <a:rPr lang="en-GB" sz="2000" b="0" dirty="0">
                <a:solidFill>
                  <a:schemeClr val="accent2"/>
                </a:solidFill>
              </a:rPr>
              <a:t>Link-ups between adults and children’s services </a:t>
            </a:r>
          </a:p>
          <a:p>
            <a:pPr marL="702900" lvl="3" indent="-342900">
              <a:spcAft>
                <a:spcPts val="0"/>
              </a:spcAft>
            </a:pPr>
            <a:r>
              <a:rPr lang="en-GB" sz="2000" dirty="0">
                <a:solidFill>
                  <a:schemeClr val="accent2"/>
                </a:solidFill>
              </a:rPr>
              <a:t>Response to Domestic Abuse Act </a:t>
            </a:r>
            <a:endParaRPr lang="en-GB" sz="2000" b="0" dirty="0">
              <a:solidFill>
                <a:schemeClr val="accent2"/>
              </a:solidFill>
            </a:endParaRPr>
          </a:p>
          <a:p>
            <a:pPr marL="342900" indent="-342900">
              <a:spcAft>
                <a:spcPts val="0"/>
              </a:spcAft>
              <a:buFont typeface="Arial" panose="020B0604020202020204" pitchFamily="34" charset="0"/>
              <a:buChar char="•"/>
            </a:pPr>
            <a:r>
              <a:rPr lang="en-GB" sz="2400" b="0" dirty="0">
                <a:solidFill>
                  <a:schemeClr val="accent2"/>
                </a:solidFill>
              </a:rPr>
              <a:t>Tools, Frameworks and Services </a:t>
            </a:r>
          </a:p>
          <a:p>
            <a:pPr marL="702900" lvl="3" indent="-342900">
              <a:spcAft>
                <a:spcPts val="0"/>
              </a:spcAft>
            </a:pPr>
            <a:r>
              <a:rPr lang="en-GB" sz="2000" b="0" dirty="0">
                <a:solidFill>
                  <a:schemeClr val="accent2"/>
                </a:solidFill>
              </a:rPr>
              <a:t>Workforce Development </a:t>
            </a:r>
          </a:p>
          <a:p>
            <a:pPr marL="702900" lvl="3" indent="-342900">
              <a:spcAft>
                <a:spcPts val="0"/>
              </a:spcAft>
            </a:pPr>
            <a:r>
              <a:rPr lang="en-GB" sz="2000" b="0" dirty="0">
                <a:solidFill>
                  <a:schemeClr val="accent2"/>
                </a:solidFill>
              </a:rPr>
              <a:t>Supervision and staff management </a:t>
            </a:r>
          </a:p>
          <a:p>
            <a:pPr marL="702900" lvl="3" indent="-342900">
              <a:spcAft>
                <a:spcPts val="0"/>
              </a:spcAft>
            </a:pPr>
            <a:r>
              <a:rPr lang="en-GB" sz="2000" dirty="0">
                <a:solidFill>
                  <a:schemeClr val="accent2"/>
                </a:solidFill>
              </a:rPr>
              <a:t>Improved engagement within social care </a:t>
            </a:r>
            <a:endParaRPr lang="en-GB" sz="2000" b="0" dirty="0">
              <a:solidFill>
                <a:schemeClr val="accent2"/>
              </a:solidFill>
            </a:endParaRPr>
          </a:p>
          <a:p>
            <a:pPr marL="702900" lvl="3" indent="-342900">
              <a:spcAft>
                <a:spcPts val="0"/>
              </a:spcAft>
            </a:pPr>
            <a:endParaRPr lang="en-GB" sz="2000" b="0" dirty="0"/>
          </a:p>
          <a:p>
            <a:pPr marL="702900" lvl="3" indent="-342900">
              <a:spcAft>
                <a:spcPts val="0"/>
              </a:spcAft>
            </a:pPr>
            <a:endParaRPr lang="en-GB" sz="2000" b="0" dirty="0"/>
          </a:p>
          <a:p>
            <a:pPr marL="702900" lvl="3" indent="-342900">
              <a:spcAft>
                <a:spcPts val="0"/>
              </a:spcAft>
            </a:pPr>
            <a:endParaRPr lang="en-GB" sz="2000" b="0" dirty="0"/>
          </a:p>
        </p:txBody>
      </p:sp>
    </p:spTree>
    <p:extLst>
      <p:ext uri="{BB962C8B-B14F-4D97-AF65-F5344CB8AC3E}">
        <p14:creationId xmlns:p14="http://schemas.microsoft.com/office/powerpoint/2010/main" val="13603571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EC01F71-569D-4E31-90F6-C73C7F873063}"/>
              </a:ext>
            </a:extLst>
          </p:cNvPr>
          <p:cNvSpPr>
            <a:spLocks noGrp="1"/>
          </p:cNvSpPr>
          <p:nvPr>
            <p:ph type="title"/>
          </p:nvPr>
        </p:nvSpPr>
        <p:spPr>
          <a:xfrm>
            <a:off x="487216" y="303655"/>
            <a:ext cx="8169568" cy="657940"/>
          </a:xfrm>
          <a:solidFill>
            <a:schemeClr val="tx2"/>
          </a:solidFill>
          <a:ln>
            <a:solidFill>
              <a:schemeClr val="tx2"/>
            </a:solidFill>
          </a:ln>
        </p:spPr>
        <p:txBody>
          <a:bodyPr anchor="t">
            <a:normAutofit/>
          </a:bodyPr>
          <a:lstStyle/>
          <a:p>
            <a:pPr algn="ctr"/>
            <a:r>
              <a:rPr lang="en-GB" dirty="0">
                <a:solidFill>
                  <a:schemeClr val="bg1"/>
                </a:solidFill>
                <a:latin typeface="+mn-lt"/>
              </a:rPr>
              <a:t>Conclusions </a:t>
            </a:r>
            <a:endParaRPr lang="en-GB" sz="3600" b="1" dirty="0">
              <a:solidFill>
                <a:schemeClr val="bg1"/>
              </a:solidFill>
              <a:latin typeface="+mn-lt"/>
            </a:endParaRPr>
          </a:p>
        </p:txBody>
      </p:sp>
      <p:sp>
        <p:nvSpPr>
          <p:cNvPr id="4" name="Content Placeholder 3">
            <a:extLst>
              <a:ext uri="{FF2B5EF4-FFF2-40B4-BE49-F238E27FC236}">
                <a16:creationId xmlns:a16="http://schemas.microsoft.com/office/drawing/2014/main" xmlns="" id="{9FD2B5C8-D477-4A0C-BC79-A9192839ADE3}"/>
              </a:ext>
            </a:extLst>
          </p:cNvPr>
          <p:cNvSpPr>
            <a:spLocks noGrp="1"/>
          </p:cNvSpPr>
          <p:nvPr>
            <p:ph sz="half" idx="1"/>
          </p:nvPr>
        </p:nvSpPr>
        <p:spPr>
          <a:xfrm>
            <a:off x="487216" y="1397357"/>
            <a:ext cx="8373449" cy="5304310"/>
          </a:xfrm>
        </p:spPr>
        <p:txBody>
          <a:bodyPr>
            <a:normAutofit/>
          </a:bodyPr>
          <a:lstStyle/>
          <a:p>
            <a:pPr marL="342900" indent="-342900">
              <a:spcAft>
                <a:spcPts val="0"/>
              </a:spcAft>
              <a:buFont typeface="Arial" panose="020B0604020202020204" pitchFamily="34" charset="0"/>
              <a:buChar char="•"/>
            </a:pPr>
            <a:r>
              <a:rPr lang="en-GB" sz="2400" b="0" dirty="0"/>
              <a:t>Men inflict some terrible and at times fatal injuries on babies - they are responsible for their actions and need to be held to account for them</a:t>
            </a:r>
          </a:p>
          <a:p>
            <a:pPr marL="342900" indent="-342900">
              <a:spcAft>
                <a:spcPts val="0"/>
              </a:spcAft>
              <a:buFont typeface="Arial" panose="020B0604020202020204" pitchFamily="34" charset="0"/>
              <a:buChar char="•"/>
            </a:pPr>
            <a:r>
              <a:rPr lang="en-GB" sz="2400" b="0" dirty="0"/>
              <a:t>Our knowledge and involvement with them is too often too weak and ineffective leading to non involvement and to binary judgements </a:t>
            </a:r>
          </a:p>
          <a:p>
            <a:pPr marL="342900" indent="-342900">
              <a:spcAft>
                <a:spcPts val="0"/>
              </a:spcAft>
              <a:buFont typeface="Arial" panose="020B0604020202020204" pitchFamily="34" charset="0"/>
              <a:buChar char="•"/>
            </a:pPr>
            <a:r>
              <a:rPr lang="en-GB" sz="2400" b="0" dirty="0"/>
              <a:t>Research and knowledge is thin in this area – </a:t>
            </a:r>
            <a:r>
              <a:rPr lang="en-GB" sz="2400" b="0" dirty="0" err="1"/>
              <a:t>cf</a:t>
            </a:r>
            <a:r>
              <a:rPr lang="en-GB" sz="2400" b="0" dirty="0"/>
              <a:t> CSA </a:t>
            </a:r>
          </a:p>
          <a:p>
            <a:pPr marL="342900" indent="-342900">
              <a:spcAft>
                <a:spcPts val="0"/>
              </a:spcAft>
              <a:buFont typeface="Arial" panose="020B0604020202020204" pitchFamily="34" charset="0"/>
              <a:buChar char="•"/>
            </a:pPr>
            <a:r>
              <a:rPr lang="en-GB" sz="2400" b="0" dirty="0"/>
              <a:t>Our work with mothers tends to be much more nuanced balanced and sophisticated </a:t>
            </a:r>
          </a:p>
          <a:p>
            <a:pPr marL="342900" indent="-342900">
              <a:spcAft>
                <a:spcPts val="0"/>
              </a:spcAft>
              <a:buFont typeface="Arial" panose="020B0604020202020204" pitchFamily="34" charset="0"/>
              <a:buChar char="•"/>
            </a:pPr>
            <a:r>
              <a:rPr lang="en-GB" sz="2400" b="0" dirty="0"/>
              <a:t>Men who are keen to be involved as fathers express difficulties in being seen and being heard </a:t>
            </a:r>
          </a:p>
          <a:p>
            <a:pPr marL="342900" indent="-342900">
              <a:spcAft>
                <a:spcPts val="0"/>
              </a:spcAft>
              <a:buFont typeface="Arial" panose="020B0604020202020204" pitchFamily="34" charset="0"/>
              <a:buChar char="•"/>
            </a:pPr>
            <a:r>
              <a:rPr lang="en-GB" sz="2400" b="0" dirty="0"/>
              <a:t>They can miss important inputs on how to deal with crying, sleeplessness, support for anxiety about fatherhood ('Silently Panicking’)</a:t>
            </a:r>
          </a:p>
          <a:p>
            <a:pPr marL="342900" indent="-342900">
              <a:spcAft>
                <a:spcPts val="0"/>
              </a:spcAft>
              <a:buFont typeface="Arial" panose="020B0604020202020204" pitchFamily="34" charset="0"/>
              <a:buChar char="•"/>
            </a:pPr>
            <a:endParaRPr lang="en-GB" sz="2400" b="0" dirty="0"/>
          </a:p>
          <a:p>
            <a:pPr marL="342900" indent="-342900">
              <a:spcAft>
                <a:spcPts val="0"/>
              </a:spcAft>
              <a:buFont typeface="Arial" panose="020B0604020202020204" pitchFamily="34" charset="0"/>
              <a:buChar char="•"/>
            </a:pPr>
            <a:endParaRPr lang="en-GB" sz="2400" b="0" dirty="0"/>
          </a:p>
          <a:p>
            <a:pPr marL="342900" indent="-342900">
              <a:spcAft>
                <a:spcPts val="0"/>
              </a:spcAft>
              <a:buFont typeface="Arial" panose="020B0604020202020204" pitchFamily="34" charset="0"/>
              <a:buChar char="•"/>
            </a:pPr>
            <a:endParaRPr lang="en-GB" sz="2400" b="0" dirty="0"/>
          </a:p>
        </p:txBody>
      </p:sp>
    </p:spTree>
    <p:extLst>
      <p:ext uri="{BB962C8B-B14F-4D97-AF65-F5344CB8AC3E}">
        <p14:creationId xmlns:p14="http://schemas.microsoft.com/office/powerpoint/2010/main" val="41685376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EC01F71-569D-4E31-90F6-C73C7F873063}"/>
              </a:ext>
            </a:extLst>
          </p:cNvPr>
          <p:cNvSpPr>
            <a:spLocks noGrp="1"/>
          </p:cNvSpPr>
          <p:nvPr>
            <p:ph type="title"/>
          </p:nvPr>
        </p:nvSpPr>
        <p:spPr>
          <a:xfrm>
            <a:off x="487216" y="303655"/>
            <a:ext cx="8169568" cy="657940"/>
          </a:xfrm>
          <a:solidFill>
            <a:schemeClr val="tx2"/>
          </a:solidFill>
          <a:ln>
            <a:solidFill>
              <a:schemeClr val="tx2"/>
            </a:solidFill>
          </a:ln>
        </p:spPr>
        <p:txBody>
          <a:bodyPr anchor="t">
            <a:normAutofit/>
          </a:bodyPr>
          <a:lstStyle/>
          <a:p>
            <a:pPr algn="ctr"/>
            <a:r>
              <a:rPr lang="en-GB" dirty="0">
                <a:solidFill>
                  <a:schemeClr val="bg1"/>
                </a:solidFill>
                <a:latin typeface="+mn-lt"/>
              </a:rPr>
              <a:t>Conclusions </a:t>
            </a:r>
            <a:endParaRPr lang="en-GB" sz="3600" b="1" dirty="0">
              <a:solidFill>
                <a:schemeClr val="bg1"/>
              </a:solidFill>
              <a:latin typeface="+mn-lt"/>
            </a:endParaRPr>
          </a:p>
        </p:txBody>
      </p:sp>
      <p:sp>
        <p:nvSpPr>
          <p:cNvPr id="4" name="Content Placeholder 3">
            <a:extLst>
              <a:ext uri="{FF2B5EF4-FFF2-40B4-BE49-F238E27FC236}">
                <a16:creationId xmlns:a16="http://schemas.microsoft.com/office/drawing/2014/main" xmlns="" id="{9FD2B5C8-D477-4A0C-BC79-A9192839ADE3}"/>
              </a:ext>
            </a:extLst>
          </p:cNvPr>
          <p:cNvSpPr>
            <a:spLocks noGrp="1"/>
          </p:cNvSpPr>
          <p:nvPr>
            <p:ph sz="half" idx="1"/>
          </p:nvPr>
        </p:nvSpPr>
        <p:spPr>
          <a:xfrm>
            <a:off x="487216" y="1397357"/>
            <a:ext cx="8373449" cy="5304310"/>
          </a:xfrm>
        </p:spPr>
        <p:txBody>
          <a:bodyPr>
            <a:normAutofit/>
          </a:bodyPr>
          <a:lstStyle/>
          <a:p>
            <a:pPr marL="342900" indent="-342900">
              <a:spcAft>
                <a:spcPts val="0"/>
              </a:spcAft>
              <a:buFont typeface="Arial" panose="020B0604020202020204" pitchFamily="34" charset="0"/>
              <a:buChar char="•"/>
            </a:pPr>
            <a:r>
              <a:rPr lang="en-GB" sz="2400" b="0" dirty="0"/>
              <a:t>Other men wish to avoid their paternal duties and some of them, because of their circumstances and histories, represent a risk to their babies </a:t>
            </a:r>
          </a:p>
          <a:p>
            <a:pPr marL="342900" indent="-342900">
              <a:spcAft>
                <a:spcPts val="0"/>
              </a:spcAft>
              <a:buFont typeface="Arial" panose="020B0604020202020204" pitchFamily="34" charset="0"/>
              <a:buChar char="•"/>
            </a:pPr>
            <a:r>
              <a:rPr lang="en-GB" sz="2400" b="0" dirty="0"/>
              <a:t>Through fear, intimidation, threats, aggression or absenteeism they will often seek invisibility</a:t>
            </a:r>
          </a:p>
          <a:p>
            <a:pPr marL="342900" indent="-342900">
              <a:spcAft>
                <a:spcPts val="0"/>
              </a:spcAft>
              <a:buFont typeface="Arial" panose="020B0604020202020204" pitchFamily="34" charset="0"/>
              <a:buChar char="•"/>
            </a:pPr>
            <a:r>
              <a:rPr lang="en-GB" sz="2400" b="0" dirty="0"/>
              <a:t>The entirety of the system – from universal provision through to specialist child protection agencies, across both children’s and adults and up to and including the Courts - makes it too easy for them to succeed </a:t>
            </a:r>
          </a:p>
          <a:p>
            <a:pPr marL="342900" indent="-342900">
              <a:spcAft>
                <a:spcPts val="0"/>
              </a:spcAft>
              <a:buFont typeface="Arial" panose="020B0604020202020204" pitchFamily="34" charset="0"/>
              <a:buChar char="•"/>
            </a:pPr>
            <a:endParaRPr lang="en-GB" sz="2400" b="0" dirty="0"/>
          </a:p>
          <a:p>
            <a:pPr marL="342900" indent="-342900">
              <a:spcAft>
                <a:spcPts val="0"/>
              </a:spcAft>
              <a:buFont typeface="Arial" panose="020B0604020202020204" pitchFamily="34" charset="0"/>
              <a:buChar char="•"/>
            </a:pPr>
            <a:endParaRPr lang="en-GB" sz="2400" b="0" dirty="0"/>
          </a:p>
          <a:p>
            <a:pPr marL="342900" indent="-342900">
              <a:spcAft>
                <a:spcPts val="0"/>
              </a:spcAft>
              <a:buFont typeface="Arial" panose="020B0604020202020204" pitchFamily="34" charset="0"/>
              <a:buChar char="•"/>
            </a:pPr>
            <a:r>
              <a:rPr lang="en-GB" sz="2400" b="0" dirty="0"/>
              <a:t>Men are not, of course, invisible - they are unseen</a:t>
            </a:r>
          </a:p>
        </p:txBody>
      </p:sp>
    </p:spTree>
    <p:extLst>
      <p:ext uri="{BB962C8B-B14F-4D97-AF65-F5344CB8AC3E}">
        <p14:creationId xmlns:p14="http://schemas.microsoft.com/office/powerpoint/2010/main" val="16204285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EC01F71-569D-4E31-90F6-C73C7F873063}"/>
              </a:ext>
            </a:extLst>
          </p:cNvPr>
          <p:cNvSpPr>
            <a:spLocks noGrp="1"/>
          </p:cNvSpPr>
          <p:nvPr>
            <p:ph type="title"/>
          </p:nvPr>
        </p:nvSpPr>
        <p:spPr>
          <a:xfrm>
            <a:off x="487216" y="303654"/>
            <a:ext cx="8169568" cy="1009097"/>
          </a:xfrm>
          <a:solidFill>
            <a:schemeClr val="tx2"/>
          </a:solidFill>
          <a:ln>
            <a:solidFill>
              <a:schemeClr val="tx2"/>
            </a:solidFill>
          </a:ln>
        </p:spPr>
        <p:txBody>
          <a:bodyPr anchor="t">
            <a:normAutofit/>
          </a:bodyPr>
          <a:lstStyle/>
          <a:p>
            <a:r>
              <a:rPr lang="en-GB" sz="3600" b="1" dirty="0">
                <a:solidFill>
                  <a:schemeClr val="bg1"/>
                </a:solidFill>
                <a:latin typeface="+mn-lt"/>
              </a:rPr>
              <a:t>Recommendations</a:t>
            </a:r>
          </a:p>
        </p:txBody>
      </p:sp>
      <p:sp>
        <p:nvSpPr>
          <p:cNvPr id="4" name="Content Placeholder 3">
            <a:extLst>
              <a:ext uri="{FF2B5EF4-FFF2-40B4-BE49-F238E27FC236}">
                <a16:creationId xmlns:a16="http://schemas.microsoft.com/office/drawing/2014/main" xmlns="" id="{9FD2B5C8-D477-4A0C-BC79-A9192839ADE3}"/>
              </a:ext>
            </a:extLst>
          </p:cNvPr>
          <p:cNvSpPr>
            <a:spLocks noGrp="1"/>
          </p:cNvSpPr>
          <p:nvPr>
            <p:ph sz="half" idx="1"/>
          </p:nvPr>
        </p:nvSpPr>
        <p:spPr>
          <a:xfrm>
            <a:off x="487216" y="1397357"/>
            <a:ext cx="8373449" cy="5304310"/>
          </a:xfrm>
        </p:spPr>
        <p:txBody>
          <a:bodyPr>
            <a:normAutofit fontScale="92500" lnSpcReduction="10000"/>
          </a:bodyPr>
          <a:lstStyle/>
          <a:p>
            <a:pPr>
              <a:spcAft>
                <a:spcPts val="0"/>
              </a:spcAft>
            </a:pPr>
            <a:r>
              <a:rPr lang="en-GB" sz="2400" b="0" dirty="0"/>
              <a:t>In addition to the challenges to SPs, the review makes the following recommendations for the Government:</a:t>
            </a:r>
          </a:p>
          <a:p>
            <a:pPr>
              <a:spcAft>
                <a:spcPts val="0"/>
              </a:spcAft>
            </a:pPr>
            <a:endParaRPr lang="en-GB" sz="2400" b="0" dirty="0"/>
          </a:p>
          <a:p>
            <a:pPr marL="342900" indent="-342900">
              <a:spcAft>
                <a:spcPts val="0"/>
              </a:spcAft>
              <a:buFont typeface="Arial" panose="020B0604020202020204" pitchFamily="34" charset="0"/>
              <a:buChar char="•"/>
            </a:pPr>
            <a:r>
              <a:rPr lang="en-GB" sz="2400" b="0" dirty="0"/>
              <a:t>The engagement of fathers must be embedded in 5 key national programmes: </a:t>
            </a:r>
            <a:r>
              <a:rPr lang="en-GB" sz="2400" dirty="0"/>
              <a:t>The Leadsom Review</a:t>
            </a:r>
            <a:r>
              <a:rPr lang="en-GB" sz="2400" b="0" dirty="0"/>
              <a:t>; including </a:t>
            </a:r>
            <a:r>
              <a:rPr lang="en-GB" sz="2400" dirty="0"/>
              <a:t>Family Hubs</a:t>
            </a:r>
            <a:r>
              <a:rPr lang="en-GB" sz="2400" b="0" dirty="0"/>
              <a:t>; the </a:t>
            </a:r>
            <a:r>
              <a:rPr lang="en-GB" sz="2400" dirty="0"/>
              <a:t>Supporting Families Programme; Better Births</a:t>
            </a:r>
            <a:r>
              <a:rPr lang="en-GB" sz="2400" b="0" dirty="0"/>
              <a:t> and </a:t>
            </a:r>
            <a:r>
              <a:rPr lang="en-GB" sz="2400" dirty="0"/>
              <a:t>the Domestic Abuse Act implementation</a:t>
            </a:r>
            <a:endParaRPr lang="en-GB" sz="2400" b="0" dirty="0"/>
          </a:p>
          <a:p>
            <a:pPr marL="342900" indent="-342900">
              <a:spcAft>
                <a:spcPts val="0"/>
              </a:spcAft>
              <a:buFont typeface="Arial" panose="020B0604020202020204" pitchFamily="34" charset="0"/>
              <a:buChar char="•"/>
            </a:pPr>
            <a:r>
              <a:rPr lang="en-GB" sz="2400" b="0" dirty="0"/>
              <a:t>Funding should be available to </a:t>
            </a:r>
            <a:r>
              <a:rPr lang="en-GB" sz="2400" dirty="0"/>
              <a:t>pilot ‘end-to-end’ projects</a:t>
            </a:r>
            <a:r>
              <a:rPr lang="en-GB" sz="2400" b="0" dirty="0"/>
              <a:t> to enable a number of local areas to re-design their systems and services from universal through to specialist to respond to this review</a:t>
            </a:r>
          </a:p>
          <a:p>
            <a:pPr marL="342900" indent="-342900">
              <a:spcAft>
                <a:spcPts val="0"/>
              </a:spcAft>
              <a:buFont typeface="Arial" panose="020B0604020202020204" pitchFamily="34" charset="0"/>
              <a:buChar char="•"/>
            </a:pPr>
            <a:r>
              <a:rPr lang="en-GB" sz="2400" b="0" dirty="0"/>
              <a:t>Funding should be available to fund a number of </a:t>
            </a:r>
            <a:r>
              <a:rPr lang="en-GB" sz="2400" dirty="0"/>
              <a:t>social care </a:t>
            </a:r>
            <a:r>
              <a:rPr lang="en-GB" sz="2400" b="0" dirty="0"/>
              <a:t>services and partners to develop better targeted child protection services </a:t>
            </a:r>
          </a:p>
          <a:p>
            <a:pPr marL="342900" indent="-342900">
              <a:spcAft>
                <a:spcPts val="0"/>
              </a:spcAft>
              <a:buFont typeface="Arial" panose="020B0604020202020204" pitchFamily="34" charset="0"/>
              <a:buChar char="•"/>
            </a:pPr>
            <a:r>
              <a:rPr lang="en-GB" sz="2400" b="0" dirty="0"/>
              <a:t>Funding should be available for </a:t>
            </a:r>
            <a:r>
              <a:rPr lang="en-GB" sz="2400" dirty="0"/>
              <a:t>further research </a:t>
            </a:r>
            <a:r>
              <a:rPr lang="en-GB" sz="2400" b="0" dirty="0"/>
              <a:t>into the backgrounds, characteristics and trigger factors of male perpetrators of serious harm. </a:t>
            </a:r>
          </a:p>
          <a:p>
            <a:pPr>
              <a:spcAft>
                <a:spcPts val="0"/>
              </a:spcAft>
            </a:pPr>
            <a:endParaRPr lang="en-GB" sz="2400" b="0" dirty="0"/>
          </a:p>
        </p:txBody>
      </p:sp>
    </p:spTree>
    <p:extLst>
      <p:ext uri="{BB962C8B-B14F-4D97-AF65-F5344CB8AC3E}">
        <p14:creationId xmlns:p14="http://schemas.microsoft.com/office/powerpoint/2010/main" val="11927515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3564" y="3118268"/>
            <a:ext cx="8581393" cy="1325563"/>
          </a:xfrm>
        </p:spPr>
        <p:txBody>
          <a:bodyPr/>
          <a:lstStyle/>
          <a:p>
            <a:pPr algn="ctr"/>
            <a:r>
              <a:rPr lang="en-GB" dirty="0"/>
              <a:t>Thank you!</a:t>
            </a:r>
          </a:p>
        </p:txBody>
      </p:sp>
      <p:sp>
        <p:nvSpPr>
          <p:cNvPr id="5" name="Slide Number Placeholder 4"/>
          <p:cNvSpPr>
            <a:spLocks noGrp="1"/>
          </p:cNvSpPr>
          <p:nvPr>
            <p:ph type="sldNum" sz="quarter" idx="12"/>
          </p:nvPr>
        </p:nvSpPr>
        <p:spPr/>
        <p:txBody>
          <a:bodyPr/>
          <a:lstStyle/>
          <a:p>
            <a:fld id="{EEC58D1C-D36B-4371-8E5D-D0E34029653F}" type="slidenum">
              <a:rPr lang="en-GB" smtClean="0"/>
              <a:pPr/>
              <a:t>19</a:t>
            </a:fld>
            <a:endParaRPr lang="en-GB" dirty="0"/>
          </a:p>
        </p:txBody>
      </p:sp>
    </p:spTree>
    <p:extLst>
      <p:ext uri="{BB962C8B-B14F-4D97-AF65-F5344CB8AC3E}">
        <p14:creationId xmlns:p14="http://schemas.microsoft.com/office/powerpoint/2010/main" val="8914936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EC01F71-569D-4E31-90F6-C73C7F873063}"/>
              </a:ext>
            </a:extLst>
          </p:cNvPr>
          <p:cNvSpPr>
            <a:spLocks noGrp="1"/>
          </p:cNvSpPr>
          <p:nvPr>
            <p:ph type="title"/>
          </p:nvPr>
        </p:nvSpPr>
        <p:spPr>
          <a:xfrm>
            <a:off x="487216" y="303655"/>
            <a:ext cx="8169568" cy="657940"/>
          </a:xfrm>
          <a:solidFill>
            <a:schemeClr val="accent2"/>
          </a:solidFill>
          <a:ln>
            <a:solidFill>
              <a:schemeClr val="tx2"/>
            </a:solidFill>
          </a:ln>
        </p:spPr>
        <p:txBody>
          <a:bodyPr anchor="t">
            <a:normAutofit/>
          </a:bodyPr>
          <a:lstStyle/>
          <a:p>
            <a:pPr algn="ctr"/>
            <a:r>
              <a:rPr lang="en-GB" sz="3600" b="1" dirty="0">
                <a:solidFill>
                  <a:schemeClr val="bg1"/>
                </a:solidFill>
                <a:latin typeface="+mn-lt"/>
              </a:rPr>
              <a:t>About the review</a:t>
            </a:r>
          </a:p>
        </p:txBody>
      </p:sp>
      <p:sp>
        <p:nvSpPr>
          <p:cNvPr id="4" name="Content Placeholder 3">
            <a:extLst>
              <a:ext uri="{FF2B5EF4-FFF2-40B4-BE49-F238E27FC236}">
                <a16:creationId xmlns:a16="http://schemas.microsoft.com/office/drawing/2014/main" xmlns="" id="{9FD2B5C8-D477-4A0C-BC79-A9192839ADE3}"/>
              </a:ext>
            </a:extLst>
          </p:cNvPr>
          <p:cNvSpPr>
            <a:spLocks noGrp="1"/>
          </p:cNvSpPr>
          <p:nvPr>
            <p:ph sz="half" idx="1"/>
          </p:nvPr>
        </p:nvSpPr>
        <p:spPr>
          <a:xfrm>
            <a:off x="487216" y="1397357"/>
            <a:ext cx="8373449" cy="5304310"/>
          </a:xfrm>
        </p:spPr>
        <p:txBody>
          <a:bodyPr vert="horz" lIns="91440" tIns="45720" rIns="91440" bIns="45720" rtlCol="0" anchor="t">
            <a:normAutofit/>
          </a:bodyPr>
          <a:lstStyle/>
          <a:p>
            <a:pPr marL="285750" indent="-285750">
              <a:spcAft>
                <a:spcPts val="0"/>
              </a:spcAft>
              <a:buFont typeface="Arial" panose="020B0604020202020204" pitchFamily="34" charset="0"/>
              <a:buChar char="•"/>
            </a:pPr>
            <a:endParaRPr lang="en-GB" sz="2400" b="0" dirty="0"/>
          </a:p>
          <a:p>
            <a:pPr marL="285750" indent="-285750">
              <a:spcAft>
                <a:spcPts val="0"/>
              </a:spcAft>
              <a:buFont typeface="Arial" panose="020B0604020202020204" pitchFamily="34" charset="0"/>
              <a:buChar char="•"/>
            </a:pPr>
            <a:r>
              <a:rPr lang="en-GB" sz="2400" b="0" dirty="0"/>
              <a:t>Babies under 1yrs are subject to more SINs than any other group – 35% of the total</a:t>
            </a:r>
          </a:p>
          <a:p>
            <a:pPr marL="285750" indent="-285750">
              <a:spcAft>
                <a:spcPts val="0"/>
              </a:spcAft>
              <a:buFont typeface="Arial" panose="020B0604020202020204" pitchFamily="34" charset="0"/>
              <a:buChar char="•"/>
            </a:pPr>
            <a:endParaRPr lang="en-GB" sz="2400" b="0" dirty="0"/>
          </a:p>
          <a:p>
            <a:pPr marL="285750" indent="-285750">
              <a:spcAft>
                <a:spcPts val="0"/>
              </a:spcAft>
              <a:buFont typeface="Arial" panose="020B0604020202020204" pitchFamily="34" charset="0"/>
              <a:buChar char="•"/>
            </a:pPr>
            <a:r>
              <a:rPr lang="en-GB" sz="2400" b="0" dirty="0"/>
              <a:t>Since July 2018, the Panel has been notified of the death or serious harm of 257 babies under 1 year old through non-accidental injury. </a:t>
            </a:r>
          </a:p>
          <a:p>
            <a:pPr marL="285750" indent="-285750">
              <a:spcAft>
                <a:spcPts val="0"/>
              </a:spcAft>
              <a:buFont typeface="Arial" panose="020B0604020202020204" pitchFamily="34" charset="0"/>
              <a:buChar char="•"/>
            </a:pPr>
            <a:endParaRPr lang="en-GB" sz="2400" b="0" dirty="0"/>
          </a:p>
          <a:p>
            <a:pPr marL="285750" indent="-285750">
              <a:spcAft>
                <a:spcPts val="0"/>
              </a:spcAft>
              <a:buFont typeface="Arial" panose="020B0604020202020204" pitchFamily="34" charset="0"/>
              <a:buChar char="•"/>
            </a:pPr>
            <a:r>
              <a:rPr lang="en-GB" sz="2400" b="0" dirty="0"/>
              <a:t>Rapid reviews for these babies often identify the father or male carer as ‘invisible’ or 'hidden'  - yet they are more often likely to be the perpetrator </a:t>
            </a:r>
            <a:endParaRPr lang="en-GB" sz="2400" b="0" dirty="0">
              <a:cs typeface="Arial"/>
            </a:endParaRPr>
          </a:p>
          <a:p>
            <a:pPr marL="285750" indent="-285750">
              <a:spcAft>
                <a:spcPts val="0"/>
              </a:spcAft>
              <a:buFont typeface="Arial" panose="020B0604020202020204" pitchFamily="34" charset="0"/>
              <a:buChar char="•"/>
            </a:pPr>
            <a:endParaRPr lang="en-GB" sz="2400" b="0" dirty="0">
              <a:cs typeface="Arial"/>
            </a:endParaRPr>
          </a:p>
          <a:p>
            <a:pPr marL="285750" indent="-285750">
              <a:spcAft>
                <a:spcPts val="0"/>
              </a:spcAft>
              <a:buFont typeface="Arial" panose="020B0604020202020204" pitchFamily="34" charset="0"/>
              <a:buChar char="•"/>
            </a:pPr>
            <a:r>
              <a:rPr lang="en-GB" sz="2400" b="0" dirty="0">
                <a:cs typeface="Arial"/>
              </a:rPr>
              <a:t>So, we know the least about the biggest source of risk to babies </a:t>
            </a:r>
            <a:endParaRPr lang="en-GB" sz="2400" b="0" dirty="0"/>
          </a:p>
          <a:p>
            <a:pPr marL="285750" indent="-285750">
              <a:spcAft>
                <a:spcPts val="0"/>
              </a:spcAft>
              <a:buFont typeface="Arial" panose="020B0604020202020204" pitchFamily="34" charset="0"/>
              <a:buChar char="•"/>
            </a:pPr>
            <a:endParaRPr lang="en-GB" sz="2400" b="0" dirty="0">
              <a:cs typeface="Arial" panose="020B0604020202020204"/>
            </a:endParaRPr>
          </a:p>
        </p:txBody>
      </p:sp>
    </p:spTree>
    <p:extLst>
      <p:ext uri="{BB962C8B-B14F-4D97-AF65-F5344CB8AC3E}">
        <p14:creationId xmlns:p14="http://schemas.microsoft.com/office/powerpoint/2010/main" val="27350615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Communications:</a:t>
            </a:r>
          </a:p>
        </p:txBody>
      </p:sp>
      <p:sp>
        <p:nvSpPr>
          <p:cNvPr id="5" name="Slide Number Placeholder 4"/>
          <p:cNvSpPr>
            <a:spLocks noGrp="1"/>
          </p:cNvSpPr>
          <p:nvPr>
            <p:ph type="sldNum" sz="quarter" idx="12"/>
          </p:nvPr>
        </p:nvSpPr>
        <p:spPr/>
        <p:txBody>
          <a:bodyPr/>
          <a:lstStyle/>
          <a:p>
            <a:fld id="{EEC58D1C-D36B-4371-8E5D-D0E34029653F}" type="slidenum">
              <a:rPr lang="en-GB" smtClean="0"/>
              <a:pPr/>
              <a:t>20</a:t>
            </a:fld>
            <a:endParaRPr lang="en-GB" dirty="0"/>
          </a:p>
        </p:txBody>
      </p:sp>
      <p:sp>
        <p:nvSpPr>
          <p:cNvPr id="8" name="Content Placeholder 2"/>
          <p:cNvSpPr>
            <a:spLocks noGrp="1"/>
          </p:cNvSpPr>
          <p:nvPr>
            <p:ph idx="1"/>
          </p:nvPr>
        </p:nvSpPr>
        <p:spPr>
          <a:xfrm>
            <a:off x="259773" y="1342031"/>
            <a:ext cx="8581393" cy="5091109"/>
          </a:xfrm>
        </p:spPr>
        <p:txBody>
          <a:bodyPr>
            <a:noAutofit/>
          </a:bodyPr>
          <a:lstStyle/>
          <a:p>
            <a:pPr>
              <a:spcAft>
                <a:spcPts val="600"/>
              </a:spcAft>
            </a:pPr>
            <a:endParaRPr lang="en-GB" sz="1600" dirty="0"/>
          </a:p>
          <a:p>
            <a:pPr>
              <a:spcAft>
                <a:spcPts val="600"/>
              </a:spcAft>
            </a:pPr>
            <a:endParaRPr lang="en-GB" sz="2400" dirty="0"/>
          </a:p>
          <a:p>
            <a:pPr>
              <a:spcAft>
                <a:spcPts val="600"/>
              </a:spcAft>
            </a:pPr>
            <a:r>
              <a:rPr lang="en-GB" sz="2400" dirty="0"/>
              <a:t>You can sign up to the mailing list online to receive Panel newsletters: </a:t>
            </a:r>
            <a:r>
              <a:rPr lang="en-GB" sz="2400" u="sng" dirty="0">
                <a:hlinkClick r:id="rId3"/>
              </a:rPr>
              <a:t>http://eepurl.com/g6z_Tf</a:t>
            </a:r>
            <a:r>
              <a:rPr lang="en-GB" sz="2400" dirty="0"/>
              <a:t>  </a:t>
            </a:r>
          </a:p>
          <a:p>
            <a:pPr>
              <a:spcAft>
                <a:spcPts val="600"/>
              </a:spcAft>
            </a:pPr>
            <a:endParaRPr lang="en-GB" sz="2400" dirty="0"/>
          </a:p>
          <a:p>
            <a:pPr>
              <a:spcAft>
                <a:spcPts val="600"/>
              </a:spcAft>
            </a:pPr>
            <a:r>
              <a:rPr lang="en-GB" sz="2400" dirty="0"/>
              <a:t>Follow @CSPR_Panel on Twitter</a:t>
            </a:r>
          </a:p>
          <a:p>
            <a:pPr>
              <a:spcAft>
                <a:spcPts val="600"/>
              </a:spcAft>
            </a:pPr>
            <a:endParaRPr lang="en-GB" sz="2400" dirty="0"/>
          </a:p>
          <a:p>
            <a:pPr>
              <a:spcAft>
                <a:spcPts val="600"/>
              </a:spcAft>
            </a:pPr>
            <a:r>
              <a:rPr lang="en-GB" sz="2400" dirty="0"/>
              <a:t>Email: Mailbox.NationalReviewPanel@education.gov.uk</a:t>
            </a:r>
          </a:p>
          <a:p>
            <a:pPr>
              <a:spcAft>
                <a:spcPts val="600"/>
              </a:spcAft>
            </a:pPr>
            <a:endParaRPr lang="en-GB" sz="2400" dirty="0"/>
          </a:p>
        </p:txBody>
      </p:sp>
    </p:spTree>
    <p:extLst>
      <p:ext uri="{BB962C8B-B14F-4D97-AF65-F5344CB8AC3E}">
        <p14:creationId xmlns:p14="http://schemas.microsoft.com/office/powerpoint/2010/main" val="20396360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EC01F71-569D-4E31-90F6-C73C7F873063}"/>
              </a:ext>
            </a:extLst>
          </p:cNvPr>
          <p:cNvSpPr>
            <a:spLocks noGrp="1"/>
          </p:cNvSpPr>
          <p:nvPr>
            <p:ph type="title"/>
          </p:nvPr>
        </p:nvSpPr>
        <p:spPr>
          <a:xfrm>
            <a:off x="487216" y="303655"/>
            <a:ext cx="8169568" cy="634342"/>
          </a:xfrm>
          <a:solidFill>
            <a:schemeClr val="tx2"/>
          </a:solidFill>
          <a:ln>
            <a:solidFill>
              <a:schemeClr val="tx2"/>
            </a:solidFill>
          </a:ln>
        </p:spPr>
        <p:txBody>
          <a:bodyPr anchor="t">
            <a:normAutofit/>
          </a:bodyPr>
          <a:lstStyle/>
          <a:p>
            <a:pPr algn="ctr"/>
            <a:r>
              <a:rPr lang="en-GB" dirty="0">
                <a:solidFill>
                  <a:schemeClr val="bg1"/>
                </a:solidFill>
                <a:latin typeface="+mn-lt"/>
              </a:rPr>
              <a:t>"The Myth of Invisible Men"</a:t>
            </a:r>
            <a:endParaRPr lang="en-GB" sz="3600" b="1" dirty="0">
              <a:solidFill>
                <a:schemeClr val="bg1"/>
              </a:solidFill>
              <a:latin typeface="+mn-lt"/>
            </a:endParaRPr>
          </a:p>
        </p:txBody>
      </p:sp>
      <p:sp>
        <p:nvSpPr>
          <p:cNvPr id="4" name="Content Placeholder 3">
            <a:extLst>
              <a:ext uri="{FF2B5EF4-FFF2-40B4-BE49-F238E27FC236}">
                <a16:creationId xmlns:a16="http://schemas.microsoft.com/office/drawing/2014/main" xmlns="" id="{9FD2B5C8-D477-4A0C-BC79-A9192839ADE3}"/>
              </a:ext>
            </a:extLst>
          </p:cNvPr>
          <p:cNvSpPr>
            <a:spLocks noGrp="1"/>
          </p:cNvSpPr>
          <p:nvPr>
            <p:ph sz="half" idx="1"/>
          </p:nvPr>
        </p:nvSpPr>
        <p:spPr>
          <a:xfrm>
            <a:off x="487216" y="1397357"/>
            <a:ext cx="8373449" cy="5304310"/>
          </a:xfrm>
        </p:spPr>
        <p:txBody>
          <a:bodyPr>
            <a:normAutofit/>
          </a:bodyPr>
          <a:lstStyle/>
          <a:p>
            <a:pPr>
              <a:spcAft>
                <a:spcPts val="0"/>
              </a:spcAft>
            </a:pPr>
            <a:r>
              <a:rPr lang="en-GB" sz="1800" dirty="0"/>
              <a:t>Questions for the review to answer: </a:t>
            </a:r>
          </a:p>
          <a:p>
            <a:pPr>
              <a:spcAft>
                <a:spcPts val="0"/>
              </a:spcAft>
            </a:pPr>
            <a:endParaRPr lang="en-GB" sz="1800" dirty="0"/>
          </a:p>
          <a:p>
            <a:pPr algn="ctr">
              <a:spcAft>
                <a:spcPts val="0"/>
              </a:spcAft>
            </a:pPr>
            <a:r>
              <a:rPr lang="en-GB" sz="2800" b="0" dirty="0"/>
              <a:t>‘Looking at cases of non-accidental injury (NAI) in infants under the age of 1, how  well does the safeguarding system understand the role of the father/male carer?’</a:t>
            </a:r>
          </a:p>
          <a:p>
            <a:pPr algn="ctr">
              <a:spcAft>
                <a:spcPts val="0"/>
              </a:spcAft>
            </a:pPr>
            <a:endParaRPr lang="en-GB" sz="2800" b="0" dirty="0"/>
          </a:p>
          <a:p>
            <a:pPr algn="ctr">
              <a:spcAft>
                <a:spcPts val="0"/>
              </a:spcAft>
            </a:pPr>
            <a:r>
              <a:rPr lang="en-GB" sz="2800" b="0" dirty="0"/>
              <a:t>‘How can the safeguarding system be more effective at engaging, assessing and planning for and with men in the protection of children (or those for whom they have a parenting responsibility)?’</a:t>
            </a:r>
            <a:endParaRPr lang="en-GB" sz="2800" dirty="0"/>
          </a:p>
        </p:txBody>
      </p:sp>
    </p:spTree>
    <p:extLst>
      <p:ext uri="{BB962C8B-B14F-4D97-AF65-F5344CB8AC3E}">
        <p14:creationId xmlns:p14="http://schemas.microsoft.com/office/powerpoint/2010/main" val="3484150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EC01F71-569D-4E31-90F6-C73C7F873063}"/>
              </a:ext>
            </a:extLst>
          </p:cNvPr>
          <p:cNvSpPr>
            <a:spLocks noGrp="1"/>
          </p:cNvSpPr>
          <p:nvPr>
            <p:ph type="title"/>
          </p:nvPr>
        </p:nvSpPr>
        <p:spPr>
          <a:xfrm>
            <a:off x="487216" y="303655"/>
            <a:ext cx="8169568" cy="657940"/>
          </a:xfrm>
          <a:solidFill>
            <a:schemeClr val="tx2"/>
          </a:solidFill>
          <a:ln>
            <a:solidFill>
              <a:schemeClr val="tx2"/>
            </a:solidFill>
          </a:ln>
        </p:spPr>
        <p:txBody>
          <a:bodyPr anchor="t">
            <a:normAutofit/>
          </a:bodyPr>
          <a:lstStyle/>
          <a:p>
            <a:pPr algn="ctr"/>
            <a:r>
              <a:rPr lang="en-GB" dirty="0">
                <a:solidFill>
                  <a:schemeClr val="bg1"/>
                </a:solidFill>
                <a:latin typeface="+mn-lt"/>
              </a:rPr>
              <a:t>Methodology</a:t>
            </a:r>
            <a:endParaRPr lang="en-GB" sz="3600" b="1" dirty="0">
              <a:solidFill>
                <a:schemeClr val="bg1"/>
              </a:solidFill>
              <a:latin typeface="+mn-lt"/>
            </a:endParaRPr>
          </a:p>
        </p:txBody>
      </p:sp>
      <p:sp>
        <p:nvSpPr>
          <p:cNvPr id="4" name="Content Placeholder 3">
            <a:extLst>
              <a:ext uri="{FF2B5EF4-FFF2-40B4-BE49-F238E27FC236}">
                <a16:creationId xmlns:a16="http://schemas.microsoft.com/office/drawing/2014/main" xmlns="" id="{9FD2B5C8-D477-4A0C-BC79-A9192839ADE3}"/>
              </a:ext>
            </a:extLst>
          </p:cNvPr>
          <p:cNvSpPr>
            <a:spLocks noGrp="1"/>
          </p:cNvSpPr>
          <p:nvPr>
            <p:ph sz="half" idx="1"/>
          </p:nvPr>
        </p:nvSpPr>
        <p:spPr>
          <a:xfrm>
            <a:off x="379828" y="1125415"/>
            <a:ext cx="8480837" cy="5576252"/>
          </a:xfrm>
        </p:spPr>
        <p:txBody>
          <a:bodyPr>
            <a:normAutofit fontScale="92500" lnSpcReduction="10000"/>
          </a:bodyPr>
          <a:lstStyle/>
          <a:p>
            <a:pPr marL="342900" indent="-342900">
              <a:spcAft>
                <a:spcPts val="0"/>
              </a:spcAft>
              <a:buFont typeface="Arial" panose="020B0604020202020204" pitchFamily="34" charset="0"/>
              <a:buChar char="•"/>
            </a:pPr>
            <a:r>
              <a:rPr lang="en-GB" sz="2400" b="0" dirty="0"/>
              <a:t>In-depth fieldwork research into cases involving 23 babies that have been notified to the Panel, holding meetings with 322 practitioners and managers.</a:t>
            </a:r>
          </a:p>
          <a:p>
            <a:pPr>
              <a:spcAft>
                <a:spcPts val="0"/>
              </a:spcAft>
            </a:pPr>
            <a:endParaRPr lang="en-GB" sz="2400" b="0" dirty="0"/>
          </a:p>
          <a:p>
            <a:pPr marL="285750" indent="-285750">
              <a:spcAft>
                <a:spcPts val="0"/>
              </a:spcAft>
              <a:buFont typeface="Arial" panose="020B0604020202020204" pitchFamily="34" charset="0"/>
              <a:buChar char="•"/>
            </a:pPr>
            <a:r>
              <a:rPr lang="en-GB" sz="2400" b="0" dirty="0"/>
              <a:t>A review into the research literature by the Fatherhood Institute.</a:t>
            </a:r>
          </a:p>
          <a:p>
            <a:pPr>
              <a:spcAft>
                <a:spcPts val="0"/>
              </a:spcAft>
            </a:pPr>
            <a:endParaRPr lang="en-GB" sz="2400" b="0" dirty="0"/>
          </a:p>
          <a:p>
            <a:pPr marL="285750" indent="-285750">
              <a:spcAft>
                <a:spcPts val="0"/>
              </a:spcAft>
              <a:buFont typeface="Arial" panose="020B0604020202020204" pitchFamily="34" charset="0"/>
              <a:buChar char="•"/>
            </a:pPr>
            <a:r>
              <a:rPr lang="en-GB" sz="2400" b="0" dirty="0"/>
              <a:t>A series of roundtable discussions and one-to-one meetings with key stakeholders.</a:t>
            </a:r>
          </a:p>
          <a:p>
            <a:pPr marL="285750" indent="-285750">
              <a:spcAft>
                <a:spcPts val="0"/>
              </a:spcAft>
              <a:buFont typeface="Arial" panose="020B0604020202020204" pitchFamily="34" charset="0"/>
              <a:buChar char="•"/>
            </a:pPr>
            <a:endParaRPr lang="en-GB" sz="2400" b="0" dirty="0"/>
          </a:p>
          <a:p>
            <a:pPr marL="285750" indent="-285750">
              <a:spcAft>
                <a:spcPts val="0"/>
              </a:spcAft>
              <a:buFont typeface="Arial" panose="020B0604020202020204" pitchFamily="34" charset="0"/>
              <a:buChar char="•"/>
            </a:pPr>
            <a:r>
              <a:rPr lang="en-GB" sz="2400" b="0" dirty="0"/>
              <a:t>Interviews with eight male perpetrators who are currently serving a prison sentence for harming babies.</a:t>
            </a:r>
          </a:p>
          <a:p>
            <a:pPr>
              <a:spcAft>
                <a:spcPts val="0"/>
              </a:spcAft>
            </a:pPr>
            <a:endParaRPr lang="en-GB" sz="2400" b="0" dirty="0">
              <a:solidFill>
                <a:schemeClr val="accent1"/>
              </a:solidFill>
            </a:endParaRPr>
          </a:p>
          <a:p>
            <a:pPr marL="285750" indent="-285750">
              <a:spcAft>
                <a:spcPts val="0"/>
              </a:spcAft>
              <a:buFont typeface="Arial" panose="020B0604020202020204" pitchFamily="34" charset="0"/>
              <a:buChar char="•"/>
            </a:pPr>
            <a:r>
              <a:rPr lang="en-GB" sz="2400" b="0" dirty="0"/>
              <a:t>“The Myth of Invisible Men” – published 16</a:t>
            </a:r>
            <a:r>
              <a:rPr lang="en-GB" sz="2400" b="0" baseline="30000" dirty="0"/>
              <a:t>th</a:t>
            </a:r>
            <a:r>
              <a:rPr lang="en-GB" sz="2400" b="0" dirty="0"/>
              <a:t> September 2021 + separate reports on: </a:t>
            </a:r>
          </a:p>
          <a:p>
            <a:pPr marL="645750" lvl="3" indent="-285750">
              <a:spcAft>
                <a:spcPts val="0"/>
              </a:spcAft>
            </a:pPr>
            <a:r>
              <a:rPr lang="en-GB" sz="2000" dirty="0">
                <a:solidFill>
                  <a:schemeClr val="tx2"/>
                </a:solidFill>
              </a:rPr>
              <a:t>Fieldwork Review </a:t>
            </a:r>
          </a:p>
          <a:p>
            <a:pPr marL="645750" lvl="3" indent="-285750">
              <a:spcAft>
                <a:spcPts val="0"/>
              </a:spcAft>
            </a:pPr>
            <a:r>
              <a:rPr lang="en-GB" sz="2000" dirty="0">
                <a:solidFill>
                  <a:schemeClr val="tx2"/>
                </a:solidFill>
              </a:rPr>
              <a:t>Literature Review </a:t>
            </a:r>
          </a:p>
          <a:p>
            <a:pPr marL="645750" lvl="3" indent="-285750">
              <a:spcAft>
                <a:spcPts val="0"/>
              </a:spcAft>
            </a:pPr>
            <a:r>
              <a:rPr lang="en-GB" sz="2000" dirty="0">
                <a:solidFill>
                  <a:schemeClr val="tx2"/>
                </a:solidFill>
              </a:rPr>
              <a:t>Psychologist Report - Interviews with Men </a:t>
            </a:r>
          </a:p>
          <a:p>
            <a:pPr marL="285750" indent="-285750">
              <a:spcAft>
                <a:spcPts val="0"/>
              </a:spcAft>
              <a:buFont typeface="Arial" panose="020B0604020202020204" pitchFamily="34" charset="0"/>
              <a:buChar char="•"/>
            </a:pPr>
            <a:endParaRPr lang="en-GB" sz="2400" b="0" dirty="0"/>
          </a:p>
        </p:txBody>
      </p:sp>
    </p:spTree>
    <p:extLst>
      <p:ext uri="{BB962C8B-B14F-4D97-AF65-F5344CB8AC3E}">
        <p14:creationId xmlns:p14="http://schemas.microsoft.com/office/powerpoint/2010/main" val="38821544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EC01F71-569D-4E31-90F6-C73C7F873063}"/>
              </a:ext>
            </a:extLst>
          </p:cNvPr>
          <p:cNvSpPr>
            <a:spLocks noGrp="1"/>
          </p:cNvSpPr>
          <p:nvPr>
            <p:ph type="title"/>
          </p:nvPr>
        </p:nvSpPr>
        <p:spPr>
          <a:xfrm>
            <a:off x="487216" y="303655"/>
            <a:ext cx="8169568" cy="657940"/>
          </a:xfrm>
          <a:solidFill>
            <a:schemeClr val="tx2"/>
          </a:solidFill>
          <a:ln>
            <a:solidFill>
              <a:schemeClr val="tx2"/>
            </a:solidFill>
          </a:ln>
        </p:spPr>
        <p:txBody>
          <a:bodyPr anchor="t">
            <a:normAutofit/>
          </a:bodyPr>
          <a:lstStyle/>
          <a:p>
            <a:r>
              <a:rPr lang="en-GB" sz="3600" b="1" dirty="0">
                <a:solidFill>
                  <a:schemeClr val="bg1"/>
                </a:solidFill>
                <a:latin typeface="+mn-lt"/>
              </a:rPr>
              <a:t>The review in numbers</a:t>
            </a:r>
          </a:p>
        </p:txBody>
      </p:sp>
      <p:sp>
        <p:nvSpPr>
          <p:cNvPr id="8" name="Rectangle: Rounded Corners 7">
            <a:extLst>
              <a:ext uri="{FF2B5EF4-FFF2-40B4-BE49-F238E27FC236}">
                <a16:creationId xmlns:a16="http://schemas.microsoft.com/office/drawing/2014/main" xmlns="" id="{0182F114-8E2A-474B-B55F-CC5F717496E2}"/>
              </a:ext>
            </a:extLst>
          </p:cNvPr>
          <p:cNvSpPr/>
          <p:nvPr/>
        </p:nvSpPr>
        <p:spPr>
          <a:xfrm>
            <a:off x="101743" y="6410450"/>
            <a:ext cx="6572815" cy="389299"/>
          </a:xfrm>
          <a:prstGeom prst="round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1800" dirty="0">
                <a:solidFill>
                  <a:schemeClr val="tx1"/>
                </a:solidFill>
              </a:rPr>
              <a:t>*81 living with birth father at the point of the abuse</a:t>
            </a:r>
          </a:p>
        </p:txBody>
      </p:sp>
      <p:sp>
        <p:nvSpPr>
          <p:cNvPr id="13" name="Rectangle 12">
            <a:extLst>
              <a:ext uri="{FF2B5EF4-FFF2-40B4-BE49-F238E27FC236}">
                <a16:creationId xmlns:a16="http://schemas.microsoft.com/office/drawing/2014/main" xmlns="" id="{494D9BE8-9B05-4FC7-9441-E5E043583133}"/>
              </a:ext>
            </a:extLst>
          </p:cNvPr>
          <p:cNvSpPr/>
          <p:nvPr/>
        </p:nvSpPr>
        <p:spPr>
          <a:xfrm>
            <a:off x="2437053" y="1127578"/>
            <a:ext cx="6219731" cy="1437518"/>
          </a:xfrm>
          <a:prstGeom prst="rect">
            <a:avLst/>
          </a:prstGeom>
          <a:solidFill>
            <a:schemeClr val="accent6">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1800" dirty="0"/>
              <a:t>Of the 257 incidents notified to the Panel since July 2018,  we looked at 92 eligible cases </a:t>
            </a:r>
          </a:p>
          <a:p>
            <a:pPr algn="ctr"/>
            <a:r>
              <a:rPr lang="en-GB" sz="1800" dirty="0"/>
              <a:t>(23 of which were selected for the fieldwork).</a:t>
            </a:r>
            <a:endParaRPr lang="en-GB" dirty="0"/>
          </a:p>
          <a:p>
            <a:pPr algn="ctr"/>
            <a:r>
              <a:rPr lang="en-GB" sz="3200" dirty="0"/>
              <a:t>Of the 92 cases…</a:t>
            </a:r>
          </a:p>
        </p:txBody>
      </p:sp>
      <p:sp>
        <p:nvSpPr>
          <p:cNvPr id="18" name="Rectangle: Rounded Corners 17">
            <a:extLst>
              <a:ext uri="{FF2B5EF4-FFF2-40B4-BE49-F238E27FC236}">
                <a16:creationId xmlns:a16="http://schemas.microsoft.com/office/drawing/2014/main" xmlns="" id="{0CB58037-A765-4A0E-96B2-D5CDDC597280}"/>
              </a:ext>
            </a:extLst>
          </p:cNvPr>
          <p:cNvSpPr/>
          <p:nvPr/>
        </p:nvSpPr>
        <p:spPr>
          <a:xfrm>
            <a:off x="182232" y="2762919"/>
            <a:ext cx="2960631" cy="3574973"/>
          </a:xfrm>
          <a:prstGeom prst="roundRect">
            <a:avLst/>
          </a:prstGeom>
          <a:solidFill>
            <a:schemeClr val="tx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dirty="0">
                <a:solidFill>
                  <a:schemeClr val="tx1"/>
                </a:solidFill>
              </a:rPr>
              <a:t>At the time of the abuse:</a:t>
            </a:r>
          </a:p>
          <a:p>
            <a:endParaRPr lang="en-GB" dirty="0">
              <a:solidFill>
                <a:schemeClr val="tx1"/>
              </a:solidFill>
            </a:endParaRPr>
          </a:p>
          <a:p>
            <a:pPr marL="285750" indent="-285750">
              <a:buFont typeface="Arial" panose="020B0604020202020204" pitchFamily="34" charset="0"/>
              <a:buChar char="•"/>
            </a:pPr>
            <a:r>
              <a:rPr lang="en-GB" dirty="0">
                <a:solidFill>
                  <a:schemeClr val="tx1"/>
                </a:solidFill>
              </a:rPr>
              <a:t>45 known only to universal services</a:t>
            </a:r>
          </a:p>
          <a:p>
            <a:pPr marL="285750" indent="-285750">
              <a:buFont typeface="Arial" panose="020B0604020202020204" pitchFamily="34" charset="0"/>
              <a:buChar char="•"/>
            </a:pPr>
            <a:endParaRPr lang="en-GB" sz="1800" dirty="0">
              <a:solidFill>
                <a:schemeClr val="tx1"/>
              </a:solidFill>
            </a:endParaRPr>
          </a:p>
          <a:p>
            <a:pPr marL="285750" indent="-285750">
              <a:buFont typeface="Arial" panose="020B0604020202020204" pitchFamily="34" charset="0"/>
              <a:buChar char="•"/>
            </a:pPr>
            <a:r>
              <a:rPr lang="en-GB" dirty="0">
                <a:solidFill>
                  <a:schemeClr val="tx1"/>
                </a:solidFill>
              </a:rPr>
              <a:t>24 known to early help</a:t>
            </a:r>
          </a:p>
          <a:p>
            <a:pPr marL="285750" indent="-285750">
              <a:buFont typeface="Arial" panose="020B0604020202020204" pitchFamily="34" charset="0"/>
              <a:buChar char="•"/>
            </a:pPr>
            <a:endParaRPr lang="en-GB" sz="1800" dirty="0">
              <a:solidFill>
                <a:schemeClr val="tx1"/>
              </a:solidFill>
            </a:endParaRPr>
          </a:p>
          <a:p>
            <a:pPr marL="285750" indent="-285750">
              <a:buFont typeface="Arial" panose="020B0604020202020204" pitchFamily="34" charset="0"/>
              <a:buChar char="•"/>
            </a:pPr>
            <a:r>
              <a:rPr lang="en-GB" dirty="0">
                <a:solidFill>
                  <a:schemeClr val="tx1"/>
                </a:solidFill>
              </a:rPr>
              <a:t>12 ‘children in need’</a:t>
            </a:r>
          </a:p>
          <a:p>
            <a:pPr marL="285750" indent="-285750">
              <a:buFont typeface="Arial" panose="020B0604020202020204" pitchFamily="34" charset="0"/>
              <a:buChar char="•"/>
            </a:pPr>
            <a:endParaRPr lang="en-GB" sz="1800" dirty="0">
              <a:solidFill>
                <a:schemeClr val="tx1"/>
              </a:solidFill>
            </a:endParaRPr>
          </a:p>
          <a:p>
            <a:pPr marL="285750" indent="-285750">
              <a:buFont typeface="Arial" panose="020B0604020202020204" pitchFamily="34" charset="0"/>
              <a:buChar char="•"/>
            </a:pPr>
            <a:r>
              <a:rPr lang="en-GB" dirty="0">
                <a:solidFill>
                  <a:schemeClr val="tx1"/>
                </a:solidFill>
              </a:rPr>
              <a:t>11 child protection plans</a:t>
            </a:r>
            <a:endParaRPr lang="en-GB" sz="1800" dirty="0">
              <a:solidFill>
                <a:schemeClr val="tx1"/>
              </a:solidFill>
            </a:endParaRPr>
          </a:p>
        </p:txBody>
      </p:sp>
      <p:sp>
        <p:nvSpPr>
          <p:cNvPr id="19" name="Rectangle: Rounded Corners 18">
            <a:extLst>
              <a:ext uri="{FF2B5EF4-FFF2-40B4-BE49-F238E27FC236}">
                <a16:creationId xmlns:a16="http://schemas.microsoft.com/office/drawing/2014/main" xmlns="" id="{01369D78-6FBB-4FBC-BD0C-FAB884EF5E42}"/>
              </a:ext>
            </a:extLst>
          </p:cNvPr>
          <p:cNvSpPr/>
          <p:nvPr/>
        </p:nvSpPr>
        <p:spPr>
          <a:xfrm>
            <a:off x="3214194" y="2762918"/>
            <a:ext cx="2326527" cy="3574974"/>
          </a:xfrm>
          <a:prstGeom prst="roundRect">
            <a:avLst/>
          </a:prstGeom>
          <a:solidFill>
            <a:srgbClr val="72409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1800" dirty="0">
                <a:solidFill>
                  <a:schemeClr val="tx1"/>
                </a:solidFill>
              </a:rPr>
              <a:t>In terms of ethnic background:</a:t>
            </a:r>
          </a:p>
          <a:p>
            <a:endParaRPr lang="en-GB" dirty="0">
              <a:solidFill>
                <a:schemeClr val="tx1"/>
              </a:solidFill>
            </a:endParaRPr>
          </a:p>
          <a:p>
            <a:pPr marL="285750" indent="-285750">
              <a:buFont typeface="Arial" panose="020B0604020202020204" pitchFamily="34" charset="0"/>
              <a:buChar char="•"/>
            </a:pPr>
            <a:r>
              <a:rPr lang="en-GB" sz="1800" dirty="0">
                <a:solidFill>
                  <a:schemeClr val="tx1"/>
                </a:solidFill>
              </a:rPr>
              <a:t>66 White British</a:t>
            </a:r>
          </a:p>
          <a:p>
            <a:pPr marL="285750" indent="-285750">
              <a:buFont typeface="Arial" panose="020B0604020202020204" pitchFamily="34" charset="0"/>
              <a:buChar char="•"/>
            </a:pPr>
            <a:endParaRPr lang="en-GB" sz="1800" dirty="0">
              <a:solidFill>
                <a:schemeClr val="tx1"/>
              </a:solidFill>
            </a:endParaRPr>
          </a:p>
          <a:p>
            <a:pPr marL="285750" indent="-285750">
              <a:buFont typeface="Arial" panose="020B0604020202020204" pitchFamily="34" charset="0"/>
              <a:buChar char="•"/>
            </a:pPr>
            <a:r>
              <a:rPr lang="en-GB" dirty="0">
                <a:solidFill>
                  <a:schemeClr val="tx1"/>
                </a:solidFill>
              </a:rPr>
              <a:t>6 Asian</a:t>
            </a:r>
          </a:p>
          <a:p>
            <a:pPr marL="285750" indent="-285750">
              <a:buFont typeface="Arial" panose="020B0604020202020204" pitchFamily="34" charset="0"/>
              <a:buChar char="•"/>
            </a:pPr>
            <a:endParaRPr lang="en-GB" dirty="0">
              <a:solidFill>
                <a:schemeClr val="tx1"/>
              </a:solidFill>
            </a:endParaRPr>
          </a:p>
          <a:p>
            <a:pPr marL="285750" indent="-285750">
              <a:buFont typeface="Arial" panose="020B0604020202020204" pitchFamily="34" charset="0"/>
              <a:buChar char="•"/>
            </a:pPr>
            <a:r>
              <a:rPr lang="en-GB" sz="1800" dirty="0">
                <a:solidFill>
                  <a:schemeClr val="tx1"/>
                </a:solidFill>
              </a:rPr>
              <a:t>3 BAME</a:t>
            </a:r>
          </a:p>
          <a:p>
            <a:pPr marL="285750" indent="-285750">
              <a:buFont typeface="Arial" panose="020B0604020202020204" pitchFamily="34" charset="0"/>
              <a:buChar char="•"/>
            </a:pPr>
            <a:endParaRPr lang="en-GB" sz="1800" dirty="0">
              <a:solidFill>
                <a:schemeClr val="tx1"/>
              </a:solidFill>
            </a:endParaRPr>
          </a:p>
          <a:p>
            <a:pPr marL="285750" indent="-285750">
              <a:buFont typeface="Arial" panose="020B0604020202020204" pitchFamily="34" charset="0"/>
              <a:buChar char="•"/>
            </a:pPr>
            <a:r>
              <a:rPr lang="en-GB" dirty="0">
                <a:solidFill>
                  <a:schemeClr val="tx1"/>
                </a:solidFill>
              </a:rPr>
              <a:t>3 mixed ethnicity</a:t>
            </a:r>
            <a:endParaRPr lang="en-GB" sz="1800" dirty="0">
              <a:solidFill>
                <a:schemeClr val="tx1"/>
              </a:solidFill>
            </a:endParaRPr>
          </a:p>
        </p:txBody>
      </p:sp>
      <p:sp>
        <p:nvSpPr>
          <p:cNvPr id="20" name="Rectangle: Rounded Corners 19">
            <a:extLst>
              <a:ext uri="{FF2B5EF4-FFF2-40B4-BE49-F238E27FC236}">
                <a16:creationId xmlns:a16="http://schemas.microsoft.com/office/drawing/2014/main" xmlns="" id="{C934BADE-A193-4E9D-8DB8-D3CEED3675E4}"/>
              </a:ext>
            </a:extLst>
          </p:cNvPr>
          <p:cNvSpPr/>
          <p:nvPr/>
        </p:nvSpPr>
        <p:spPr>
          <a:xfrm>
            <a:off x="5613748" y="2696476"/>
            <a:ext cx="3389765" cy="4068670"/>
          </a:xfrm>
          <a:prstGeom prst="roundRect">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1800" dirty="0">
                <a:solidFill>
                  <a:schemeClr val="tx1"/>
                </a:solidFill>
              </a:rPr>
              <a:t>In terms of risk factors:</a:t>
            </a:r>
          </a:p>
          <a:p>
            <a:endParaRPr lang="en-GB" dirty="0">
              <a:solidFill>
                <a:schemeClr val="tx1"/>
              </a:solidFill>
            </a:endParaRPr>
          </a:p>
          <a:p>
            <a:pPr marL="285750" indent="-285750">
              <a:buFont typeface="Arial" panose="020B0604020202020204" pitchFamily="34" charset="0"/>
              <a:buChar char="•"/>
            </a:pPr>
            <a:r>
              <a:rPr lang="en-GB" sz="1800" dirty="0">
                <a:solidFill>
                  <a:schemeClr val="tx1"/>
                </a:solidFill>
              </a:rPr>
              <a:t>59 featured domestic abuse</a:t>
            </a:r>
          </a:p>
          <a:p>
            <a:pPr marL="285750" indent="-285750">
              <a:buFont typeface="Arial" panose="020B0604020202020204" pitchFamily="34" charset="0"/>
              <a:buChar char="•"/>
            </a:pPr>
            <a:endParaRPr lang="en-GB" dirty="0">
              <a:solidFill>
                <a:schemeClr val="tx1"/>
              </a:solidFill>
            </a:endParaRPr>
          </a:p>
          <a:p>
            <a:pPr marL="285750" indent="-285750">
              <a:buFont typeface="Arial" panose="020B0604020202020204" pitchFamily="34" charset="0"/>
              <a:buChar char="•"/>
            </a:pPr>
            <a:r>
              <a:rPr lang="en-GB" sz="1800" dirty="0">
                <a:solidFill>
                  <a:schemeClr val="tx1"/>
                </a:solidFill>
              </a:rPr>
              <a:t>32 featured mental health problems for fathers</a:t>
            </a:r>
          </a:p>
          <a:p>
            <a:pPr marL="285750" indent="-285750">
              <a:buFont typeface="Arial" panose="020B0604020202020204" pitchFamily="34" charset="0"/>
              <a:buChar char="•"/>
            </a:pPr>
            <a:endParaRPr lang="en-GB" dirty="0">
              <a:solidFill>
                <a:schemeClr val="tx1"/>
              </a:solidFill>
            </a:endParaRPr>
          </a:p>
          <a:p>
            <a:pPr marL="285750" indent="-285750">
              <a:buFont typeface="Arial" panose="020B0604020202020204" pitchFamily="34" charset="0"/>
              <a:buChar char="•"/>
            </a:pPr>
            <a:r>
              <a:rPr lang="en-GB" sz="1800" dirty="0">
                <a:solidFill>
                  <a:schemeClr val="tx1"/>
                </a:solidFill>
              </a:rPr>
              <a:t>30 featured young parents</a:t>
            </a:r>
          </a:p>
          <a:p>
            <a:pPr marL="285750" indent="-285750">
              <a:buFont typeface="Arial" panose="020B0604020202020204" pitchFamily="34" charset="0"/>
              <a:buChar char="•"/>
            </a:pPr>
            <a:endParaRPr lang="en-GB" sz="1800" dirty="0">
              <a:solidFill>
                <a:schemeClr val="tx1"/>
              </a:solidFill>
            </a:endParaRPr>
          </a:p>
          <a:p>
            <a:pPr marL="285750" indent="-285750">
              <a:buFont typeface="Arial" panose="020B0604020202020204" pitchFamily="34" charset="0"/>
              <a:buChar char="•"/>
            </a:pPr>
            <a:r>
              <a:rPr lang="en-GB" dirty="0">
                <a:solidFill>
                  <a:schemeClr val="tx1"/>
                </a:solidFill>
              </a:rPr>
              <a:t>5 parents were care leavers</a:t>
            </a:r>
            <a:endParaRPr lang="en-GB" sz="1800" dirty="0">
              <a:solidFill>
                <a:schemeClr val="tx1"/>
              </a:solidFill>
            </a:endParaRPr>
          </a:p>
        </p:txBody>
      </p:sp>
      <p:sp>
        <p:nvSpPr>
          <p:cNvPr id="10" name="Oval 9">
            <a:extLst>
              <a:ext uri="{FF2B5EF4-FFF2-40B4-BE49-F238E27FC236}">
                <a16:creationId xmlns:a16="http://schemas.microsoft.com/office/drawing/2014/main" xmlns="" id="{80868D3D-D95E-410B-A4E7-D6E9E8F064FD}"/>
              </a:ext>
            </a:extLst>
          </p:cNvPr>
          <p:cNvSpPr/>
          <p:nvPr/>
        </p:nvSpPr>
        <p:spPr>
          <a:xfrm>
            <a:off x="844505" y="1036584"/>
            <a:ext cx="1774479" cy="1726334"/>
          </a:xfrm>
          <a:prstGeom prst="ellipse">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t>92</a:t>
            </a:r>
          </a:p>
        </p:txBody>
      </p:sp>
    </p:spTree>
    <p:extLst>
      <p:ext uri="{BB962C8B-B14F-4D97-AF65-F5344CB8AC3E}">
        <p14:creationId xmlns:p14="http://schemas.microsoft.com/office/powerpoint/2010/main" val="1773238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EC01F71-569D-4E31-90F6-C73C7F873063}"/>
              </a:ext>
            </a:extLst>
          </p:cNvPr>
          <p:cNvSpPr>
            <a:spLocks noGrp="1"/>
          </p:cNvSpPr>
          <p:nvPr>
            <p:ph type="title"/>
          </p:nvPr>
        </p:nvSpPr>
        <p:spPr>
          <a:xfrm>
            <a:off x="487216" y="303655"/>
            <a:ext cx="8169568" cy="657940"/>
          </a:xfrm>
          <a:solidFill>
            <a:schemeClr val="tx2"/>
          </a:solidFill>
          <a:ln>
            <a:solidFill>
              <a:schemeClr val="tx2"/>
            </a:solidFill>
          </a:ln>
        </p:spPr>
        <p:txBody>
          <a:bodyPr anchor="t">
            <a:normAutofit/>
          </a:bodyPr>
          <a:lstStyle/>
          <a:p>
            <a:r>
              <a:rPr lang="en-GB" sz="3600" b="1" dirty="0">
                <a:solidFill>
                  <a:schemeClr val="bg1"/>
                </a:solidFill>
                <a:latin typeface="+mn-lt"/>
              </a:rPr>
              <a:t>Key findings</a:t>
            </a:r>
          </a:p>
        </p:txBody>
      </p:sp>
      <p:sp>
        <p:nvSpPr>
          <p:cNvPr id="4" name="Content Placeholder 3">
            <a:extLst>
              <a:ext uri="{FF2B5EF4-FFF2-40B4-BE49-F238E27FC236}">
                <a16:creationId xmlns:a16="http://schemas.microsoft.com/office/drawing/2014/main" xmlns="" id="{9FD2B5C8-D477-4A0C-BC79-A9192839ADE3}"/>
              </a:ext>
            </a:extLst>
          </p:cNvPr>
          <p:cNvSpPr>
            <a:spLocks noGrp="1"/>
          </p:cNvSpPr>
          <p:nvPr>
            <p:ph sz="half" idx="1"/>
          </p:nvPr>
        </p:nvSpPr>
        <p:spPr>
          <a:xfrm>
            <a:off x="487216" y="1209822"/>
            <a:ext cx="8169568" cy="5648178"/>
          </a:xfrm>
        </p:spPr>
        <p:txBody>
          <a:bodyPr>
            <a:noAutofit/>
          </a:bodyPr>
          <a:lstStyle/>
          <a:p>
            <a:pPr>
              <a:spcAft>
                <a:spcPts val="0"/>
              </a:spcAft>
            </a:pPr>
            <a:r>
              <a:rPr lang="en-GB" b="0" dirty="0"/>
              <a:t>Prevalence:</a:t>
            </a:r>
          </a:p>
          <a:p>
            <a:pPr marL="342900" indent="-342900">
              <a:spcAft>
                <a:spcPts val="0"/>
              </a:spcAft>
              <a:buFont typeface="Arial" panose="020B0604020202020204" pitchFamily="34" charset="0"/>
              <a:buChar char="•"/>
            </a:pPr>
            <a:r>
              <a:rPr lang="en-GB" b="0" dirty="0"/>
              <a:t>Men are more likely to be perpetrators of death and harm (especially abusive head trauma) in range of 2:1 – 10:1 </a:t>
            </a:r>
          </a:p>
          <a:p>
            <a:pPr marL="342900" indent="-342900">
              <a:spcAft>
                <a:spcPts val="0"/>
              </a:spcAft>
              <a:buFont typeface="Arial" panose="020B0604020202020204" pitchFamily="34" charset="0"/>
              <a:buChar char="•"/>
            </a:pPr>
            <a:r>
              <a:rPr lang="en-GB" b="0" dirty="0"/>
              <a:t>Fathers outnumber step-fathers as perpetrators – but considerably less step-fathers for under 1yrs </a:t>
            </a:r>
          </a:p>
          <a:p>
            <a:pPr marL="342900" indent="-342900">
              <a:spcAft>
                <a:spcPts val="0"/>
              </a:spcAft>
              <a:buFont typeface="Arial" panose="020B0604020202020204" pitchFamily="34" charset="0"/>
              <a:buChar char="•"/>
            </a:pPr>
            <a:r>
              <a:rPr lang="en-GB" b="0" dirty="0"/>
              <a:t>Boys much more likely to be victims (c56%-44%)</a:t>
            </a:r>
          </a:p>
          <a:p>
            <a:pPr marL="342900" indent="-342900">
              <a:spcAft>
                <a:spcPts val="0"/>
              </a:spcAft>
              <a:buFont typeface="Arial" panose="020B0604020202020204" pitchFamily="34" charset="0"/>
              <a:buChar char="•"/>
            </a:pPr>
            <a:r>
              <a:rPr lang="en-GB" b="0" dirty="0"/>
              <a:t>The men concerned:</a:t>
            </a:r>
          </a:p>
          <a:p>
            <a:pPr>
              <a:spcAft>
                <a:spcPts val="0"/>
              </a:spcAft>
            </a:pPr>
            <a:r>
              <a:rPr lang="en-GB" dirty="0">
                <a:solidFill>
                  <a:schemeClr val="accent1"/>
                </a:solidFill>
              </a:rPr>
              <a:t>	Experiences of adversity in childhood</a:t>
            </a:r>
          </a:p>
          <a:p>
            <a:pPr>
              <a:spcAft>
                <a:spcPts val="0"/>
              </a:spcAft>
            </a:pPr>
            <a:r>
              <a:rPr lang="en-GB" dirty="0">
                <a:solidFill>
                  <a:schemeClr val="accent1"/>
                </a:solidFill>
              </a:rPr>
              <a:t>	Substance abuse</a:t>
            </a:r>
            <a:r>
              <a:rPr lang="en-GB" b="0" dirty="0"/>
              <a:t>, especially use of drugs, is substantial and 	has to a large degree been normalised – it is described rarely 	analysed </a:t>
            </a:r>
          </a:p>
          <a:p>
            <a:pPr>
              <a:spcAft>
                <a:spcPts val="0"/>
              </a:spcAft>
            </a:pPr>
            <a:r>
              <a:rPr lang="en-GB" dirty="0">
                <a:solidFill>
                  <a:schemeClr val="accent1"/>
                </a:solidFill>
              </a:rPr>
              <a:t>	Mental ill health</a:t>
            </a:r>
            <a:r>
              <a:rPr lang="en-GB" b="0" dirty="0">
                <a:solidFill>
                  <a:schemeClr val="accent1"/>
                </a:solidFill>
              </a:rPr>
              <a:t>, </a:t>
            </a:r>
            <a:r>
              <a:rPr lang="en-GB" b="0" dirty="0">
                <a:solidFill>
                  <a:schemeClr val="accent2"/>
                </a:solidFill>
              </a:rPr>
              <a:t>not always diagnosed </a:t>
            </a:r>
            <a:r>
              <a:rPr lang="en-GB" b="0" dirty="0"/>
              <a:t>but histories of ADHD, 	anger management issues, anxiety and depression.</a:t>
            </a:r>
          </a:p>
          <a:p>
            <a:pPr>
              <a:spcAft>
                <a:spcPts val="0"/>
              </a:spcAft>
            </a:pPr>
            <a:r>
              <a:rPr lang="en-GB" b="0" dirty="0"/>
              <a:t>	The co-existence of </a:t>
            </a:r>
            <a:r>
              <a:rPr lang="en-GB" dirty="0">
                <a:solidFill>
                  <a:schemeClr val="accent1"/>
                </a:solidFill>
              </a:rPr>
              <a:t>domestic abuse </a:t>
            </a:r>
            <a:r>
              <a:rPr lang="en-GB" b="0" dirty="0"/>
              <a:t>and the fact that some 	men mitigate their difficulties with others through a rapid 	default to aggression and controlling behaviour.</a:t>
            </a:r>
          </a:p>
          <a:p>
            <a:pPr>
              <a:spcAft>
                <a:spcPts val="0"/>
              </a:spcAft>
            </a:pPr>
            <a:r>
              <a:rPr lang="en-GB" dirty="0">
                <a:solidFill>
                  <a:schemeClr val="accent1"/>
                </a:solidFill>
              </a:rPr>
              <a:t>	</a:t>
            </a:r>
            <a:endParaRPr lang="en-GB" b="0" dirty="0"/>
          </a:p>
        </p:txBody>
      </p:sp>
    </p:spTree>
    <p:extLst>
      <p:ext uri="{BB962C8B-B14F-4D97-AF65-F5344CB8AC3E}">
        <p14:creationId xmlns:p14="http://schemas.microsoft.com/office/powerpoint/2010/main" val="11262564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EC01F71-569D-4E31-90F6-C73C7F873063}"/>
              </a:ext>
            </a:extLst>
          </p:cNvPr>
          <p:cNvSpPr>
            <a:spLocks noGrp="1"/>
          </p:cNvSpPr>
          <p:nvPr>
            <p:ph type="title"/>
          </p:nvPr>
        </p:nvSpPr>
        <p:spPr>
          <a:xfrm>
            <a:off x="487216" y="303655"/>
            <a:ext cx="8169568" cy="657940"/>
          </a:xfrm>
          <a:solidFill>
            <a:schemeClr val="tx2"/>
          </a:solidFill>
          <a:ln>
            <a:solidFill>
              <a:schemeClr val="tx2"/>
            </a:solidFill>
          </a:ln>
        </p:spPr>
        <p:txBody>
          <a:bodyPr anchor="t">
            <a:normAutofit/>
          </a:bodyPr>
          <a:lstStyle/>
          <a:p>
            <a:r>
              <a:rPr lang="en-GB" sz="3600" b="1" dirty="0">
                <a:solidFill>
                  <a:schemeClr val="bg1"/>
                </a:solidFill>
                <a:latin typeface="+mn-lt"/>
              </a:rPr>
              <a:t>Key findings</a:t>
            </a:r>
          </a:p>
        </p:txBody>
      </p:sp>
      <p:sp>
        <p:nvSpPr>
          <p:cNvPr id="4" name="Content Placeholder 3">
            <a:extLst>
              <a:ext uri="{FF2B5EF4-FFF2-40B4-BE49-F238E27FC236}">
                <a16:creationId xmlns:a16="http://schemas.microsoft.com/office/drawing/2014/main" xmlns="" id="{9FD2B5C8-D477-4A0C-BC79-A9192839ADE3}"/>
              </a:ext>
            </a:extLst>
          </p:cNvPr>
          <p:cNvSpPr>
            <a:spLocks noGrp="1"/>
          </p:cNvSpPr>
          <p:nvPr>
            <p:ph sz="half" idx="1"/>
          </p:nvPr>
        </p:nvSpPr>
        <p:spPr>
          <a:xfrm>
            <a:off x="487216" y="1397357"/>
            <a:ext cx="8373449" cy="5304310"/>
          </a:xfrm>
        </p:spPr>
        <p:txBody>
          <a:bodyPr>
            <a:normAutofit/>
          </a:bodyPr>
          <a:lstStyle/>
          <a:p>
            <a:pPr>
              <a:spcAft>
                <a:spcPts val="0"/>
              </a:spcAft>
            </a:pPr>
            <a:r>
              <a:rPr lang="en-GB" sz="2400" b="0" dirty="0">
                <a:solidFill>
                  <a:schemeClr val="accent1"/>
                </a:solidFill>
              </a:rPr>
              <a:t>Contextual factors</a:t>
            </a:r>
            <a:r>
              <a:rPr lang="en-GB" sz="2400" b="0" dirty="0"/>
              <a:t>:</a:t>
            </a:r>
          </a:p>
          <a:p>
            <a:pPr>
              <a:spcAft>
                <a:spcPts val="0"/>
              </a:spcAft>
            </a:pPr>
            <a:endParaRPr lang="en-GB" sz="2400" b="0" dirty="0"/>
          </a:p>
          <a:p>
            <a:pPr marL="342900" indent="-342900">
              <a:spcAft>
                <a:spcPts val="0"/>
              </a:spcAft>
              <a:buFont typeface="Arial" panose="020B0604020202020204" pitchFamily="34" charset="0"/>
              <a:buChar char="•"/>
            </a:pPr>
            <a:r>
              <a:rPr lang="en-GB" sz="2400" b="0" dirty="0"/>
              <a:t>Living with the pressures of poverty, mounting debts, deprivation, worklessness, racism</a:t>
            </a:r>
          </a:p>
          <a:p>
            <a:pPr>
              <a:spcAft>
                <a:spcPts val="0"/>
              </a:spcAft>
            </a:pPr>
            <a:endParaRPr lang="en-GB" sz="2400" b="0" dirty="0"/>
          </a:p>
          <a:p>
            <a:pPr marL="342900" indent="-342900">
              <a:spcAft>
                <a:spcPts val="0"/>
              </a:spcAft>
              <a:buFont typeface="Arial" panose="020B0604020202020204" pitchFamily="34" charset="0"/>
              <a:buChar char="•"/>
            </a:pPr>
            <a:r>
              <a:rPr lang="en-GB" sz="2400" b="0" dirty="0"/>
              <a:t>Being a young parent and/or care leaver. Nearly 40% of the cases in the fieldwork cohort involved very young parents. </a:t>
            </a:r>
          </a:p>
          <a:p>
            <a:pPr marL="342900" indent="-342900">
              <a:spcAft>
                <a:spcPts val="0"/>
              </a:spcAft>
              <a:buFont typeface="Arial" panose="020B0604020202020204" pitchFamily="34" charset="0"/>
              <a:buChar char="•"/>
            </a:pPr>
            <a:endParaRPr lang="en-GB" sz="2400" b="0" dirty="0"/>
          </a:p>
          <a:p>
            <a:pPr marL="342900" indent="-342900">
              <a:spcAft>
                <a:spcPts val="0"/>
              </a:spcAft>
              <a:buFont typeface="Arial" panose="020B0604020202020204" pitchFamily="34" charset="0"/>
              <a:buChar char="•"/>
            </a:pPr>
            <a:r>
              <a:rPr lang="en-GB" sz="2400" b="0" dirty="0"/>
              <a:t>Violent acts – not necessarily violent men or men with histories of violence </a:t>
            </a:r>
          </a:p>
          <a:p>
            <a:pPr marL="342900" indent="-342900">
              <a:spcAft>
                <a:spcPts val="0"/>
              </a:spcAft>
              <a:buFont typeface="Arial" panose="020B0604020202020204" pitchFamily="34" charset="0"/>
              <a:buChar char="•"/>
            </a:pPr>
            <a:endParaRPr lang="en-GB" sz="2400" b="0" dirty="0"/>
          </a:p>
        </p:txBody>
      </p:sp>
    </p:spTree>
    <p:extLst>
      <p:ext uri="{BB962C8B-B14F-4D97-AF65-F5344CB8AC3E}">
        <p14:creationId xmlns:p14="http://schemas.microsoft.com/office/powerpoint/2010/main" val="40403685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EC01F71-569D-4E31-90F6-C73C7F873063}"/>
              </a:ext>
            </a:extLst>
          </p:cNvPr>
          <p:cNvSpPr>
            <a:spLocks noGrp="1"/>
          </p:cNvSpPr>
          <p:nvPr>
            <p:ph type="title"/>
          </p:nvPr>
        </p:nvSpPr>
        <p:spPr>
          <a:xfrm>
            <a:off x="487216" y="303655"/>
            <a:ext cx="8169568" cy="657940"/>
          </a:xfrm>
          <a:solidFill>
            <a:schemeClr val="tx2"/>
          </a:solidFill>
          <a:ln>
            <a:solidFill>
              <a:schemeClr val="tx2"/>
            </a:solidFill>
          </a:ln>
        </p:spPr>
        <p:txBody>
          <a:bodyPr anchor="t">
            <a:normAutofit/>
          </a:bodyPr>
          <a:lstStyle/>
          <a:p>
            <a:pPr algn="ctr"/>
            <a:r>
              <a:rPr lang="en-GB" sz="3600" b="1" dirty="0">
                <a:solidFill>
                  <a:schemeClr val="bg1"/>
                </a:solidFill>
                <a:latin typeface="+mn-lt"/>
              </a:rPr>
              <a:t>Key finding</a:t>
            </a:r>
          </a:p>
        </p:txBody>
      </p:sp>
      <p:sp>
        <p:nvSpPr>
          <p:cNvPr id="4" name="Content Placeholder 3">
            <a:extLst>
              <a:ext uri="{FF2B5EF4-FFF2-40B4-BE49-F238E27FC236}">
                <a16:creationId xmlns:a16="http://schemas.microsoft.com/office/drawing/2014/main" xmlns="" id="{9FD2B5C8-D477-4A0C-BC79-A9192839ADE3}"/>
              </a:ext>
            </a:extLst>
          </p:cNvPr>
          <p:cNvSpPr>
            <a:spLocks noGrp="1"/>
          </p:cNvSpPr>
          <p:nvPr>
            <p:ph sz="half" idx="1"/>
          </p:nvPr>
        </p:nvSpPr>
        <p:spPr>
          <a:xfrm>
            <a:off x="487216" y="1397357"/>
            <a:ext cx="8373449" cy="5304310"/>
          </a:xfrm>
        </p:spPr>
        <p:txBody>
          <a:bodyPr>
            <a:normAutofit/>
          </a:bodyPr>
          <a:lstStyle/>
          <a:p>
            <a:pPr>
              <a:spcAft>
                <a:spcPts val="0"/>
              </a:spcAft>
            </a:pPr>
            <a:endParaRPr lang="en-GB" sz="2400" b="0" dirty="0"/>
          </a:p>
          <a:p>
            <a:pPr>
              <a:spcAft>
                <a:spcPts val="0"/>
              </a:spcAft>
            </a:pPr>
            <a:endParaRPr lang="en-GB" sz="2400" b="0" dirty="0"/>
          </a:p>
          <a:p>
            <a:pPr>
              <a:spcAft>
                <a:spcPts val="0"/>
              </a:spcAft>
            </a:pPr>
            <a:endParaRPr lang="en-GB" sz="2400" b="0" dirty="0"/>
          </a:p>
          <a:p>
            <a:pPr>
              <a:spcAft>
                <a:spcPts val="0"/>
              </a:spcAft>
            </a:pPr>
            <a:r>
              <a:rPr lang="en-GB" sz="2400" b="0" dirty="0"/>
              <a:t>No one single indicator:</a:t>
            </a:r>
          </a:p>
          <a:p>
            <a:pPr>
              <a:spcAft>
                <a:spcPts val="0"/>
              </a:spcAft>
            </a:pPr>
            <a:endParaRPr lang="en-GB" sz="2400" b="0" dirty="0"/>
          </a:p>
          <a:p>
            <a:pPr>
              <a:spcAft>
                <a:spcPts val="0"/>
              </a:spcAft>
            </a:pPr>
            <a:r>
              <a:rPr lang="en-GB" sz="2400" b="0" dirty="0"/>
              <a:t>	Abuse occurs in the coming together of challenging 	personal histories, levels of current substance misuse 	and mental ill-health and ‘external’ pressures and 	stresses  - when responding to ’normal’ parenting 	demands…crying, illness, sleeplessness etc </a:t>
            </a:r>
          </a:p>
          <a:p>
            <a:pPr>
              <a:spcAft>
                <a:spcPts val="0"/>
              </a:spcAft>
            </a:pPr>
            <a:endParaRPr lang="en-GB" sz="2400" b="0" dirty="0"/>
          </a:p>
        </p:txBody>
      </p:sp>
    </p:spTree>
    <p:extLst>
      <p:ext uri="{BB962C8B-B14F-4D97-AF65-F5344CB8AC3E}">
        <p14:creationId xmlns:p14="http://schemas.microsoft.com/office/powerpoint/2010/main" val="21449851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EC01F71-569D-4E31-90F6-C73C7F873063}"/>
              </a:ext>
            </a:extLst>
          </p:cNvPr>
          <p:cNvSpPr>
            <a:spLocks noGrp="1"/>
          </p:cNvSpPr>
          <p:nvPr>
            <p:ph type="title"/>
          </p:nvPr>
        </p:nvSpPr>
        <p:spPr>
          <a:xfrm>
            <a:off x="283335" y="303654"/>
            <a:ext cx="8373449" cy="976505"/>
          </a:xfrm>
          <a:solidFill>
            <a:schemeClr val="tx2"/>
          </a:solidFill>
          <a:ln>
            <a:solidFill>
              <a:schemeClr val="tx2"/>
            </a:solidFill>
          </a:ln>
        </p:spPr>
        <p:txBody>
          <a:bodyPr anchor="t">
            <a:normAutofit fontScale="90000"/>
          </a:bodyPr>
          <a:lstStyle/>
          <a:p>
            <a:pPr algn="ctr"/>
            <a:r>
              <a:rPr lang="en-GB" dirty="0">
                <a:solidFill>
                  <a:schemeClr val="bg1"/>
                </a:solidFill>
                <a:latin typeface="+mn-lt"/>
              </a:rPr>
              <a:t>Key Findings  </a:t>
            </a:r>
            <a:br>
              <a:rPr lang="en-GB" dirty="0">
                <a:solidFill>
                  <a:schemeClr val="bg1"/>
                </a:solidFill>
                <a:latin typeface="+mn-lt"/>
              </a:rPr>
            </a:br>
            <a:r>
              <a:rPr lang="en-GB" dirty="0">
                <a:solidFill>
                  <a:schemeClr val="bg1"/>
                </a:solidFill>
                <a:latin typeface="+mn-lt"/>
              </a:rPr>
              <a:t>Universal provision</a:t>
            </a:r>
            <a:endParaRPr lang="en-GB" sz="3600" b="1" dirty="0">
              <a:solidFill>
                <a:schemeClr val="bg1"/>
              </a:solidFill>
              <a:latin typeface="+mn-lt"/>
            </a:endParaRPr>
          </a:p>
        </p:txBody>
      </p:sp>
      <p:sp>
        <p:nvSpPr>
          <p:cNvPr id="4" name="Content Placeholder 3">
            <a:extLst>
              <a:ext uri="{FF2B5EF4-FFF2-40B4-BE49-F238E27FC236}">
                <a16:creationId xmlns:a16="http://schemas.microsoft.com/office/drawing/2014/main" xmlns="" id="{9FD2B5C8-D477-4A0C-BC79-A9192839ADE3}"/>
              </a:ext>
            </a:extLst>
          </p:cNvPr>
          <p:cNvSpPr>
            <a:spLocks noGrp="1"/>
          </p:cNvSpPr>
          <p:nvPr>
            <p:ph sz="half" idx="1"/>
          </p:nvPr>
        </p:nvSpPr>
        <p:spPr>
          <a:xfrm>
            <a:off x="487216" y="1050202"/>
            <a:ext cx="8373449" cy="5651465"/>
          </a:xfrm>
        </p:spPr>
        <p:txBody>
          <a:bodyPr>
            <a:normAutofit/>
          </a:bodyPr>
          <a:lstStyle/>
          <a:p>
            <a:pPr marL="342900" indent="-342900">
              <a:spcAft>
                <a:spcPts val="0"/>
              </a:spcAft>
              <a:buFont typeface="Arial" panose="020B0604020202020204" pitchFamily="34" charset="0"/>
              <a:buChar char="•"/>
            </a:pPr>
            <a:endParaRPr lang="en-GB" sz="2600" b="0" dirty="0"/>
          </a:p>
          <a:p>
            <a:pPr marL="342900" indent="-342900">
              <a:spcAft>
                <a:spcPts val="0"/>
              </a:spcAft>
              <a:buFont typeface="Arial" panose="020B0604020202020204" pitchFamily="34" charset="0"/>
              <a:buChar char="•"/>
            </a:pPr>
            <a:r>
              <a:rPr lang="en-GB" sz="2600" b="0" dirty="0"/>
              <a:t>Of the 92 cases in our original cohort, 49% were known only to universal service provision and a further 26% were known only to early help services. </a:t>
            </a:r>
          </a:p>
          <a:p>
            <a:pPr marL="342900" indent="-342900">
              <a:spcAft>
                <a:spcPts val="0"/>
              </a:spcAft>
              <a:buFont typeface="Arial" panose="020B0604020202020204" pitchFamily="34" charset="0"/>
              <a:buChar char="•"/>
            </a:pPr>
            <a:r>
              <a:rPr lang="en-GB" sz="2600" b="0" dirty="0"/>
              <a:t>We found men, keen to be involved, sharing difficulties about being included</a:t>
            </a:r>
          </a:p>
          <a:p>
            <a:pPr marL="342900" indent="-342900">
              <a:spcAft>
                <a:spcPts val="0"/>
              </a:spcAft>
              <a:buFont typeface="Arial" panose="020B0604020202020204" pitchFamily="34" charset="0"/>
              <a:buChar char="•"/>
            </a:pPr>
            <a:r>
              <a:rPr lang="en-GB" sz="2600" b="0" dirty="0"/>
              <a:t>Men who are less keen but are more vulnerable and might present risk are ’enabled’ not to be involved</a:t>
            </a:r>
          </a:p>
          <a:p>
            <a:pPr marL="342900" indent="-342900">
              <a:spcAft>
                <a:spcPts val="0"/>
              </a:spcAft>
              <a:buFont typeface="Arial" panose="020B0604020202020204" pitchFamily="34" charset="0"/>
              <a:buChar char="•"/>
            </a:pPr>
            <a:r>
              <a:rPr lang="en-GB" sz="2600" b="0" dirty="0"/>
              <a:t>While maternal health and wellbeing are, and should be, the main focus of maternity services, insufficient attention to engaging men often means that support to enable them to be active and confident fathers is limited. </a:t>
            </a:r>
          </a:p>
          <a:p>
            <a:pPr marL="342900" indent="-342900">
              <a:spcAft>
                <a:spcPts val="0"/>
              </a:spcAft>
              <a:buFont typeface="Arial" panose="020B0604020202020204" pitchFamily="34" charset="0"/>
              <a:buChar char="•"/>
            </a:pPr>
            <a:endParaRPr lang="en-GB" sz="2600" b="0" dirty="0"/>
          </a:p>
        </p:txBody>
      </p:sp>
    </p:spTree>
    <p:extLst>
      <p:ext uri="{BB962C8B-B14F-4D97-AF65-F5344CB8AC3E}">
        <p14:creationId xmlns:p14="http://schemas.microsoft.com/office/powerpoint/2010/main" val="207817303"/>
      </p:ext>
    </p:extLst>
  </p:cSld>
  <p:clrMapOvr>
    <a:masterClrMapping/>
  </p:clrMapOvr>
</p:sld>
</file>

<file path=ppt/theme/theme1.xml><?xml version="1.0" encoding="utf-8"?>
<a:theme xmlns:a="http://schemas.openxmlformats.org/drawingml/2006/main" name="Office Theme">
  <a:themeElements>
    <a:clrScheme name="DfE Adolescents Review">
      <a:dk1>
        <a:sysClr val="windowText" lastClr="000000"/>
      </a:dk1>
      <a:lt1>
        <a:sysClr val="window" lastClr="FFFFFF"/>
      </a:lt1>
      <a:dk2>
        <a:srgbClr val="153B7D"/>
      </a:dk2>
      <a:lt2>
        <a:srgbClr val="E7E6E6"/>
      </a:lt2>
      <a:accent1>
        <a:srgbClr val="68C0B2"/>
      </a:accent1>
      <a:accent2>
        <a:srgbClr val="153B7D"/>
      </a:accent2>
      <a:accent3>
        <a:srgbClr val="68C0B2"/>
      </a:accent3>
      <a:accent4>
        <a:srgbClr val="153B7D"/>
      </a:accent4>
      <a:accent5>
        <a:srgbClr val="68C0B2"/>
      </a:accent5>
      <a:accent6>
        <a:srgbClr val="153B7D"/>
      </a:accent6>
      <a:hlink>
        <a:srgbClr val="A4D9D0"/>
      </a:hlink>
      <a:folHlink>
        <a:srgbClr val="A4D9D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CE Slides" id="{951670E3-823F-4388-B4E1-8E57D2C59DD0}" vid="{595F5812-2235-4268-AD7E-B4D7518EF05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ct:contentTypeSchema xmlns:ct="http://schemas.microsoft.com/office/2006/metadata/contentType" xmlns:ma="http://schemas.microsoft.com/office/2006/metadata/properties/metaAttributes" ct:_="" ma:_="" ma:contentTypeName="Official Document" ma:contentTypeID="0x010100545E941595ED5448BA61900FDDAFF31300FEB32847D217FA4895032890DB6A56B3" ma:contentTypeVersion="7" ma:contentTypeDescription="" ma:contentTypeScope="" ma:versionID="6158490e90cef10f21fcd3b6227a8b98">
  <xsd:schema xmlns:xsd="http://www.w3.org/2001/XMLSchema" xmlns:xs="http://www.w3.org/2001/XMLSchema" xmlns:p="http://schemas.microsoft.com/office/2006/metadata/properties" xmlns:ns2="8c566321-f672-4e06-a901-b5e72b4c4357" xmlns:ns3="7617d80c-dc4a-4c4d-97bc-24994dba108b" targetNamespace="http://schemas.microsoft.com/office/2006/metadata/properties" ma:root="true" ma:fieldsID="804ec0217350fc52cab74f8984d49875" ns2:_="" ns3:_="">
    <xsd:import namespace="8c566321-f672-4e06-a901-b5e72b4c4357"/>
    <xsd:import namespace="7617d80c-dc4a-4c4d-97bc-24994dba108b"/>
    <xsd:element name="properties">
      <xsd:complexType>
        <xsd:sequence>
          <xsd:element name="documentManagement">
            <xsd:complexType>
              <xsd:all>
                <xsd:element ref="ns2:TaxCatchAll" minOccurs="0"/>
                <xsd:element ref="ns2:TaxCatchAllLabel" minOccurs="0"/>
                <xsd:element ref="ns2:f6ec388a6d534bab86a259abd1bfa088" minOccurs="0"/>
                <xsd:element ref="ns2:p6919dbb65844893b164c5f63a6f0eeb" minOccurs="0"/>
                <xsd:element ref="ns2:c02f73938b5741d4934b358b31a1b80f" minOccurs="0"/>
                <xsd:element ref="ns2:i98b064926ea4fbe8f5b88c394ff652b" minOccurs="0"/>
                <xsd:element ref="ns3:_dlc_DocId" minOccurs="0"/>
                <xsd:element ref="ns3:_dlc_DocIdUrl" minOccurs="0"/>
                <xsd:element ref="ns3: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c566321-f672-4e06-a901-b5e72b4c4357" elementFormDefault="qualified">
    <xsd:import namespace="http://schemas.microsoft.com/office/2006/documentManagement/types"/>
    <xsd:import namespace="http://schemas.microsoft.com/office/infopath/2007/PartnerControls"/>
    <xsd:element name="TaxCatchAll" ma:index="8" nillable="true" ma:displayName="Taxonomy Catch All Column" ma:hidden="true" ma:list="{b1ae6763-3b0e-48b2-a7bd-d00b8ad2c0f9}" ma:internalName="TaxCatchAll" ma:showField="CatchAllData" ma:web="7617d80c-dc4a-4c4d-97bc-24994dba108b">
      <xsd:complexType>
        <xsd:complexContent>
          <xsd:extension base="dms:MultiChoiceLookup">
            <xsd:sequence>
              <xsd:element name="Value" type="dms:Lookup" maxOccurs="unbounded" minOccurs="0" nillable="true"/>
            </xsd:sequence>
          </xsd:extension>
        </xsd:complexContent>
      </xsd:complexType>
    </xsd:element>
    <xsd:element name="TaxCatchAllLabel" ma:index="9" nillable="true" ma:displayName="Taxonomy Catch All Column1" ma:hidden="true" ma:list="{b1ae6763-3b0e-48b2-a7bd-d00b8ad2c0f9}" ma:internalName="TaxCatchAllLabel" ma:readOnly="true" ma:showField="CatchAllDataLabel" ma:web="7617d80c-dc4a-4c4d-97bc-24994dba108b">
      <xsd:complexType>
        <xsd:complexContent>
          <xsd:extension base="dms:MultiChoiceLookup">
            <xsd:sequence>
              <xsd:element name="Value" type="dms:Lookup" maxOccurs="unbounded" minOccurs="0" nillable="true"/>
            </xsd:sequence>
          </xsd:extension>
        </xsd:complexContent>
      </xsd:complexType>
    </xsd:element>
    <xsd:element name="f6ec388a6d534bab86a259abd1bfa088" ma:index="10" ma:taxonomy="true" ma:internalName="f6ec388a6d534bab86a259abd1bfa088" ma:taxonomyFieldName="DfeOrganisationalUnit" ma:displayName="Organisational Unit" ma:default="2;#DfE|cc08a6d4-dfde-4d0f-bd85-069ebcef80d5" ma:fieldId="{f6ec388a-6d53-4bab-86a2-59abd1bfa088}" ma:sspId="ec07c698-60f5-424f-b9af-f4c59398b511" ma:termSetId="b3e263f6-0ab6-425a-b3de-0e67f2faf769" ma:anchorId="00000000-0000-0000-0000-000000000000" ma:open="false" ma:isKeyword="false">
      <xsd:complexType>
        <xsd:sequence>
          <xsd:element ref="pc:Terms" minOccurs="0" maxOccurs="1"/>
        </xsd:sequence>
      </xsd:complexType>
    </xsd:element>
    <xsd:element name="p6919dbb65844893b164c5f63a6f0eeb" ma:index="12" ma:taxonomy="true" ma:internalName="p6919dbb65844893b164c5f63a6f0eeb" ma:taxonomyFieldName="DfeOwner" ma:displayName="Owner" ma:default="3;#DfE|a484111e-5b24-4ad9-9778-c536c8c88985" ma:fieldId="{96919dbb-6584-4893-b164-c5f63a6f0eeb}" ma:sspId="ec07c698-60f5-424f-b9af-f4c59398b511" ma:termSetId="12161dbb-b36f-4439-aef1-21e7cc922807" ma:anchorId="00000000-0000-0000-0000-000000000000" ma:open="false" ma:isKeyword="false">
      <xsd:complexType>
        <xsd:sequence>
          <xsd:element ref="pc:Terms" minOccurs="0" maxOccurs="1"/>
        </xsd:sequence>
      </xsd:complexType>
    </xsd:element>
    <xsd:element name="c02f73938b5741d4934b358b31a1b80f" ma:index="14" ma:taxonomy="true" ma:internalName="c02f73938b5741d4934b358b31a1b80f" ma:taxonomyFieldName="DfeRights_x003a_ProtectiveMarking" ma:displayName="Rights: Protective Marking" ma:readOnly="false" ma:default="1;#Official|0884c477-2e62-47ea-b19c-5af6e91124c5" ma:fieldId="{c02f7393-8b57-41d4-934b-358b31a1b80f}" ma:sspId="ec07c698-60f5-424f-b9af-f4c59398b511" ma:termSetId="7870c18b-dc34-46a1-adf5-a571f0cac88b" ma:anchorId="00000000-0000-0000-0000-000000000000" ma:open="false" ma:isKeyword="false">
      <xsd:complexType>
        <xsd:sequence>
          <xsd:element ref="pc:Terms" minOccurs="0" maxOccurs="1"/>
        </xsd:sequence>
      </xsd:complexType>
    </xsd:element>
    <xsd:element name="i98b064926ea4fbe8f5b88c394ff652b" ma:index="16" nillable="true" ma:taxonomy="true" ma:internalName="i98b064926ea4fbe8f5b88c394ff652b" ma:taxonomyFieldName="DfeSubject" ma:displayName="Subject" ma:default="" ma:fieldId="{298b0649-26ea-4fbe-8f5b-88c394ff652b}" ma:taxonomyMulti="true" ma:sspId="ec07c698-60f5-424f-b9af-f4c59398b511" ma:termSetId="2f3a6c16-0983-4d36-8f82-2cb41f34c000"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7617d80c-dc4a-4c4d-97bc-24994dba108b" elementFormDefault="qualified">
    <xsd:import namespace="http://schemas.microsoft.com/office/2006/documentManagement/types"/>
    <xsd:import namespace="http://schemas.microsoft.com/office/infopath/2007/PartnerControls"/>
    <xsd:element name="_dlc_DocId" ma:index="18" nillable="true" ma:displayName="Document ID Value" ma:description="The value of the document ID assigned to this item." ma:internalName="_dlc_DocId" ma:readOnly="true">
      <xsd:simpleType>
        <xsd:restriction base="dms:Text"/>
      </xsd:simpleType>
    </xsd:element>
    <xsd:element name="_dlc_DocIdUrl" ma:index="1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0"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haredContentType xmlns="Microsoft.SharePoint.Taxonomy.ContentTypeSync" SourceId="ec07c698-60f5-424f-b9af-f4c59398b511" ContentTypeId="0x010100545E941595ED5448BA61900FDDAFF313" PreviousValue="false"/>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4.xml><?xml version="1.0" encoding="utf-8"?>
<p:properties xmlns:p="http://schemas.microsoft.com/office/2006/metadata/properties" xmlns:xsi="http://www.w3.org/2001/XMLSchema-instance" xmlns:pc="http://schemas.microsoft.com/office/infopath/2007/PartnerControls">
  <documentManagement>
    <TaxCatchAll xmlns="8c566321-f672-4e06-a901-b5e72b4c4357">
      <Value>3</Value>
      <Value>2</Value>
      <Value>1</Value>
    </TaxCatchAll>
    <p6919dbb65844893b164c5f63a6f0eeb xmlns="8c566321-f672-4e06-a901-b5e72b4c4357">
      <Terms xmlns="http://schemas.microsoft.com/office/infopath/2007/PartnerControls">
        <TermInfo xmlns="http://schemas.microsoft.com/office/infopath/2007/PartnerControls">
          <TermName xmlns="http://schemas.microsoft.com/office/infopath/2007/PartnerControls">DfE</TermName>
          <TermId xmlns="http://schemas.microsoft.com/office/infopath/2007/PartnerControls">a484111e-5b24-4ad9-9778-c536c8c88985</TermId>
        </TermInfo>
      </Terms>
    </p6919dbb65844893b164c5f63a6f0eeb>
    <c02f73938b5741d4934b358b31a1b80f xmlns="8c566321-f672-4e06-a901-b5e72b4c4357">
      <Terms xmlns="http://schemas.microsoft.com/office/infopath/2007/PartnerControls">
        <TermInfo xmlns="http://schemas.microsoft.com/office/infopath/2007/PartnerControls">
          <TermName xmlns="http://schemas.microsoft.com/office/infopath/2007/PartnerControls">Official</TermName>
          <TermId xmlns="http://schemas.microsoft.com/office/infopath/2007/PartnerControls">0884c477-2e62-47ea-b19c-5af6e91124c5</TermId>
        </TermInfo>
      </Terms>
    </c02f73938b5741d4934b358b31a1b80f>
    <f6ec388a6d534bab86a259abd1bfa088 xmlns="8c566321-f672-4e06-a901-b5e72b4c4357">
      <Terms xmlns="http://schemas.microsoft.com/office/infopath/2007/PartnerControls">
        <TermInfo xmlns="http://schemas.microsoft.com/office/infopath/2007/PartnerControls">
          <TermName xmlns="http://schemas.microsoft.com/office/infopath/2007/PartnerControls">DfE</TermName>
          <TermId xmlns="http://schemas.microsoft.com/office/infopath/2007/PartnerControls">cc08a6d4-dfde-4d0f-bd85-069ebcef80d5</TermId>
        </TermInfo>
      </Terms>
    </f6ec388a6d534bab86a259abd1bfa088>
    <i98b064926ea4fbe8f5b88c394ff652b xmlns="8c566321-f672-4e06-a901-b5e72b4c4357">
      <Terms xmlns="http://schemas.microsoft.com/office/infopath/2007/PartnerControls"/>
    </i98b064926ea4fbe8f5b88c394ff652b>
    <_dlc_DocId xmlns="7617d80c-dc4a-4c4d-97bc-24994dba108b">CFHK7WYKQ5Z3-14-132309</_dlc_DocId>
    <_dlc_DocIdUrl xmlns="7617d80c-dc4a-4c4d-97bc-24994dba108b">
      <Url>https://educationgovuk.sharepoint.com/sites/sg/b/_layouts/15/DocIdRedir.aspx?ID=CFHK7WYKQ5Z3-14-132309</Url>
      <Description>CFHK7WYKQ5Z3-14-132309</Description>
    </_dlc_DocIdUrl>
  </documentManagement>
</p:properties>
</file>

<file path=customXml/item5.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F184D44-85A4-45D5-B4F8-D34B65251C6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c566321-f672-4e06-a901-b5e72b4c4357"/>
    <ds:schemaRef ds:uri="7617d80c-dc4a-4c4d-97bc-24994dba108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A2D950D-2A4E-43A4-95EE-C697D743BF6E}">
  <ds:schemaRefs>
    <ds:schemaRef ds:uri="Microsoft.SharePoint.Taxonomy.ContentTypeSync"/>
  </ds:schemaRefs>
</ds:datastoreItem>
</file>

<file path=customXml/itemProps3.xml><?xml version="1.0" encoding="utf-8"?>
<ds:datastoreItem xmlns:ds="http://schemas.openxmlformats.org/officeDocument/2006/customXml" ds:itemID="{E118E6BB-ED2D-4F92-9429-41F3B212F34B}">
  <ds:schemaRefs>
    <ds:schemaRef ds:uri="http://schemas.microsoft.com/sharepoint/events"/>
  </ds:schemaRefs>
</ds:datastoreItem>
</file>

<file path=customXml/itemProps4.xml><?xml version="1.0" encoding="utf-8"?>
<ds:datastoreItem xmlns:ds="http://schemas.openxmlformats.org/officeDocument/2006/customXml" ds:itemID="{B49EE499-A613-495B-B3FC-5675B77FD9C9}">
  <ds:schemaRefs>
    <ds:schemaRef ds:uri="http://purl.org/dc/terms/"/>
    <ds:schemaRef ds:uri="http://purl.org/dc/elements/1.1/"/>
    <ds:schemaRef ds:uri="http://schemas.microsoft.com/office/2006/metadata/properties"/>
    <ds:schemaRef ds:uri="http://schemas.microsoft.com/office/2006/documentManagement/types"/>
    <ds:schemaRef ds:uri="http://schemas.microsoft.com/office/infopath/2007/PartnerControls"/>
    <ds:schemaRef ds:uri="8c566321-f672-4e06-a901-b5e72b4c4357"/>
    <ds:schemaRef ds:uri="http://schemas.openxmlformats.org/package/2006/metadata/core-properties"/>
    <ds:schemaRef ds:uri="7617d80c-dc4a-4c4d-97bc-24994dba108b"/>
    <ds:schemaRef ds:uri="http://www.w3.org/XML/1998/namespace"/>
    <ds:schemaRef ds:uri="http://purl.org/dc/dcmitype/"/>
  </ds:schemaRefs>
</ds:datastoreItem>
</file>

<file path=customXml/itemProps5.xml><?xml version="1.0" encoding="utf-8"?>
<ds:datastoreItem xmlns:ds="http://schemas.openxmlformats.org/officeDocument/2006/customXml" ds:itemID="{52BD6F89-1B94-4A90-A6CA-4A98C27D7E4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CE Slides v2</Template>
  <TotalTime>2516</TotalTime>
  <Words>1479</Words>
  <Application>Microsoft Office PowerPoint</Application>
  <PresentationFormat>On-screen Show (4:3)</PresentationFormat>
  <Paragraphs>183</Paragraphs>
  <Slides>20</Slides>
  <Notes>4</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Safeguarding children under 1 from non-accidental injury   </vt:lpstr>
      <vt:lpstr>About the review</vt:lpstr>
      <vt:lpstr>"The Myth of Invisible Men"</vt:lpstr>
      <vt:lpstr>Methodology</vt:lpstr>
      <vt:lpstr>The review in numbers</vt:lpstr>
      <vt:lpstr>Key findings</vt:lpstr>
      <vt:lpstr>Key findings</vt:lpstr>
      <vt:lpstr>Key finding</vt:lpstr>
      <vt:lpstr>Key Findings   Universal provision</vt:lpstr>
      <vt:lpstr>Key Findings   Universal provision</vt:lpstr>
      <vt:lpstr>Key Findings   Information Sharing and Information Seeking </vt:lpstr>
      <vt:lpstr>Key Findings Specialist services</vt:lpstr>
      <vt:lpstr>What this means for practice</vt:lpstr>
      <vt:lpstr>Four-tier model</vt:lpstr>
      <vt:lpstr>Challenges to local  safeguarding partners</vt:lpstr>
      <vt:lpstr>Conclusions </vt:lpstr>
      <vt:lpstr>Conclusions </vt:lpstr>
      <vt:lpstr>Recommendations</vt:lpstr>
      <vt:lpstr>Thank you!</vt:lpstr>
      <vt:lpstr>Communications:</vt:lpstr>
    </vt:vector>
  </TitlesOfParts>
  <Company>DfE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“It was hard to escape”</dc:title>
  <dc:creator>CORBETT, Thomas</dc:creator>
  <cp:lastModifiedBy>Wendy D'Arrigo</cp:lastModifiedBy>
  <cp:revision>117</cp:revision>
  <dcterms:created xsi:type="dcterms:W3CDTF">2020-03-03T17:59:11Z</dcterms:created>
  <dcterms:modified xsi:type="dcterms:W3CDTF">2021-10-14T16:16:33Z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feOwner">
    <vt:lpwstr>3;#DfE|a484111e-5b24-4ad9-9778-c536c8c88985</vt:lpwstr>
  </property>
  <property fmtid="{D5CDD505-2E9C-101B-9397-08002B2CF9AE}" pid="3" name="h5181134883947a99a38d116ffff0102">
    <vt:lpwstr>DfE|a484111e-5b24-4ad9-9778-c536c8c88985</vt:lpwstr>
  </property>
  <property fmtid="{D5CDD505-2E9C-101B-9397-08002B2CF9AE}" pid="4" name="af4ffb4e13574c169825efb29a7761eb">
    <vt:lpwstr>DfE|cc08a6d4-dfde-4d0f-bd85-069ebcef80d5</vt:lpwstr>
  </property>
  <property fmtid="{D5CDD505-2E9C-101B-9397-08002B2CF9AE}" pid="5" name="ContentTypeId">
    <vt:lpwstr>0x010100545E941595ED5448BA61900FDDAFF31300FEB32847D217FA4895032890DB6A56B3</vt:lpwstr>
  </property>
  <property fmtid="{D5CDD505-2E9C-101B-9397-08002B2CF9AE}" pid="6" name="DfeRights:ProtectiveMarking">
    <vt:lpwstr>1;#Official|0884c477-2e62-47ea-b19c-5af6e91124c5</vt:lpwstr>
  </property>
  <property fmtid="{D5CDD505-2E9C-101B-9397-08002B2CF9AE}" pid="7" name="_dlc_DocIdItemGuid">
    <vt:lpwstr>f895453a-a95a-4c06-91af-8bcdf90c52a8</vt:lpwstr>
  </property>
  <property fmtid="{D5CDD505-2E9C-101B-9397-08002B2CF9AE}" pid="8" name="DfeOrganisationalUnit">
    <vt:lpwstr>2;#DfE|cc08a6d4-dfde-4d0f-bd85-069ebcef80d5</vt:lpwstr>
  </property>
  <property fmtid="{D5CDD505-2E9C-101B-9397-08002B2CF9AE}" pid="9" name="g75caf7aad90419fade9d6dce40afd6c">
    <vt:lpwstr>Official|0884c477-2e62-47ea-b19c-5af6e91124c5</vt:lpwstr>
  </property>
  <property fmtid="{D5CDD505-2E9C-101B-9397-08002B2CF9AE}" pid="10" name="IWPOrganisationalUnit">
    <vt:lpwstr>2;#DfE|cc08a6d4-dfde-4d0f-bd85-069ebcef80d5</vt:lpwstr>
  </property>
  <property fmtid="{D5CDD505-2E9C-101B-9397-08002B2CF9AE}" pid="11" name="IWPOwner">
    <vt:lpwstr>3;#DfE|a484111e-5b24-4ad9-9778-c536c8c88985</vt:lpwstr>
  </property>
  <property fmtid="{D5CDD505-2E9C-101B-9397-08002B2CF9AE}" pid="12" name="IWPRightsProtectiveMarking">
    <vt:lpwstr>1;#Official|0884c477-2e62-47ea-b19c-5af6e91124c5</vt:lpwstr>
  </property>
  <property fmtid="{D5CDD505-2E9C-101B-9397-08002B2CF9AE}" pid="13" name="DfeSubject">
    <vt:lpwstr/>
  </property>
  <property fmtid="{D5CDD505-2E9C-101B-9397-08002B2CF9AE}" pid="14" name="IWPFunction">
    <vt:lpwstr/>
  </property>
  <property fmtid="{D5CDD505-2E9C-101B-9397-08002B2CF9AE}" pid="15" name="IWPSiteType">
    <vt:lpwstr/>
  </property>
  <property fmtid="{D5CDD505-2E9C-101B-9397-08002B2CF9AE}" pid="16" name="ed2af12c95e740f39e1044dfae937621">
    <vt:lpwstr/>
  </property>
  <property fmtid="{D5CDD505-2E9C-101B-9397-08002B2CF9AE}" pid="17" name="IWPSubject">
    <vt:lpwstr/>
  </property>
  <property fmtid="{D5CDD505-2E9C-101B-9397-08002B2CF9AE}" pid="18" name="b4c426be7bd74ad293979142795e705a">
    <vt:lpwstr/>
  </property>
  <property fmtid="{D5CDD505-2E9C-101B-9397-08002B2CF9AE}" pid="19" name="h5181134883947a99a38d116ffff0006">
    <vt:lpwstr/>
  </property>
</Properties>
</file>