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9" r:id="rId2"/>
  </p:sldIdLst>
  <p:sldSz cx="17279938" cy="1296035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00"/>
    <a:srgbClr val="FD5A39"/>
    <a:srgbClr val="FD6A4D"/>
    <a:srgbClr val="FF9900"/>
    <a:srgbClr val="FFCC66"/>
    <a:srgbClr val="00C0BC"/>
    <a:srgbClr val="FFCC00"/>
    <a:srgbClr val="FD7D63"/>
    <a:srgbClr val="88D3F4"/>
    <a:srgbClr val="3BD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82" autoAdjust="0"/>
    <p:restoredTop sz="94660"/>
  </p:normalViewPr>
  <p:slideViewPr>
    <p:cSldViewPr snapToGrid="0">
      <p:cViewPr varScale="1">
        <p:scale>
          <a:sx n="35" d="100"/>
          <a:sy n="35" d="100"/>
        </p:scale>
        <p:origin x="16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5996" y="2121058"/>
            <a:ext cx="14687947" cy="4512122"/>
          </a:xfrm>
        </p:spPr>
        <p:txBody>
          <a:bodyPr anchor="b"/>
          <a:lstStyle>
            <a:lvl1pPr algn="ctr">
              <a:defRPr sz="11339"/>
            </a:lvl1pPr>
          </a:lstStyle>
          <a:p>
            <a:r>
              <a:rPr lang="en-US"/>
              <a:t>Click to edit Master title style</a:t>
            </a:r>
            <a:endParaRPr lang="en-US" dirty="0"/>
          </a:p>
        </p:txBody>
      </p:sp>
      <p:sp>
        <p:nvSpPr>
          <p:cNvPr id="3" name="Subtitle 2"/>
          <p:cNvSpPr>
            <a:spLocks noGrp="1"/>
          </p:cNvSpPr>
          <p:nvPr>
            <p:ph type="subTitle" idx="1"/>
          </p:nvPr>
        </p:nvSpPr>
        <p:spPr>
          <a:xfrm>
            <a:off x="2159992" y="6807185"/>
            <a:ext cx="12959954" cy="3129084"/>
          </a:xfrm>
        </p:spPr>
        <p:txBody>
          <a:bodyPr/>
          <a:lstStyle>
            <a:lvl1pPr marL="0" indent="0" algn="ctr">
              <a:buNone/>
              <a:defRPr sz="4536"/>
            </a:lvl1pPr>
            <a:lvl2pPr marL="864017" indent="0" algn="ctr">
              <a:buNone/>
              <a:defRPr sz="3780"/>
            </a:lvl2pPr>
            <a:lvl3pPr marL="1728033" indent="0" algn="ctr">
              <a:buNone/>
              <a:defRPr sz="3402"/>
            </a:lvl3pPr>
            <a:lvl4pPr marL="2592050" indent="0" algn="ctr">
              <a:buNone/>
              <a:defRPr sz="3024"/>
            </a:lvl4pPr>
            <a:lvl5pPr marL="3456066" indent="0" algn="ctr">
              <a:buNone/>
              <a:defRPr sz="3024"/>
            </a:lvl5pPr>
            <a:lvl6pPr marL="4320083" indent="0" algn="ctr">
              <a:buNone/>
              <a:defRPr sz="3024"/>
            </a:lvl6pPr>
            <a:lvl7pPr marL="5184099" indent="0" algn="ctr">
              <a:buNone/>
              <a:defRPr sz="3024"/>
            </a:lvl7pPr>
            <a:lvl8pPr marL="6048116" indent="0" algn="ctr">
              <a:buNone/>
              <a:defRPr sz="3024"/>
            </a:lvl8pPr>
            <a:lvl9pPr marL="6912132" indent="0" algn="ctr">
              <a:buNone/>
              <a:defRPr sz="302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327960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211180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65956" y="690018"/>
            <a:ext cx="3725987" cy="109832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87997" y="690018"/>
            <a:ext cx="10961961" cy="109832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229872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12259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78996" y="3231091"/>
            <a:ext cx="14903947" cy="5391145"/>
          </a:xfrm>
        </p:spPr>
        <p:txBody>
          <a:bodyPr anchor="b"/>
          <a:lstStyle>
            <a:lvl1pPr>
              <a:defRPr sz="11339"/>
            </a:lvl1pPr>
          </a:lstStyle>
          <a:p>
            <a:r>
              <a:rPr lang="en-US"/>
              <a:t>Click to edit Master title style</a:t>
            </a:r>
            <a:endParaRPr lang="en-US" dirty="0"/>
          </a:p>
        </p:txBody>
      </p:sp>
      <p:sp>
        <p:nvSpPr>
          <p:cNvPr id="3" name="Text Placeholder 2"/>
          <p:cNvSpPr>
            <a:spLocks noGrp="1"/>
          </p:cNvSpPr>
          <p:nvPr>
            <p:ph type="body" idx="1"/>
          </p:nvPr>
        </p:nvSpPr>
        <p:spPr>
          <a:xfrm>
            <a:off x="1178996" y="8673238"/>
            <a:ext cx="14903947" cy="2835076"/>
          </a:xfrm>
        </p:spPr>
        <p:txBody>
          <a:bodyPr/>
          <a:lstStyle>
            <a:lvl1pPr marL="0" indent="0">
              <a:buNone/>
              <a:defRPr sz="4536">
                <a:solidFill>
                  <a:schemeClr val="tx1"/>
                </a:solidFill>
              </a:defRPr>
            </a:lvl1pPr>
            <a:lvl2pPr marL="864017" indent="0">
              <a:buNone/>
              <a:defRPr sz="3780">
                <a:solidFill>
                  <a:schemeClr val="tx1">
                    <a:tint val="75000"/>
                  </a:schemeClr>
                </a:solidFill>
              </a:defRPr>
            </a:lvl2pPr>
            <a:lvl3pPr marL="1728033" indent="0">
              <a:buNone/>
              <a:defRPr sz="3402">
                <a:solidFill>
                  <a:schemeClr val="tx1">
                    <a:tint val="75000"/>
                  </a:schemeClr>
                </a:solidFill>
              </a:defRPr>
            </a:lvl3pPr>
            <a:lvl4pPr marL="2592050" indent="0">
              <a:buNone/>
              <a:defRPr sz="3024">
                <a:solidFill>
                  <a:schemeClr val="tx1">
                    <a:tint val="75000"/>
                  </a:schemeClr>
                </a:solidFill>
              </a:defRPr>
            </a:lvl4pPr>
            <a:lvl5pPr marL="3456066" indent="0">
              <a:buNone/>
              <a:defRPr sz="3024">
                <a:solidFill>
                  <a:schemeClr val="tx1">
                    <a:tint val="75000"/>
                  </a:schemeClr>
                </a:solidFill>
              </a:defRPr>
            </a:lvl5pPr>
            <a:lvl6pPr marL="4320083" indent="0">
              <a:buNone/>
              <a:defRPr sz="3024">
                <a:solidFill>
                  <a:schemeClr val="tx1">
                    <a:tint val="75000"/>
                  </a:schemeClr>
                </a:solidFill>
              </a:defRPr>
            </a:lvl6pPr>
            <a:lvl7pPr marL="5184099" indent="0">
              <a:buNone/>
              <a:defRPr sz="3024">
                <a:solidFill>
                  <a:schemeClr val="tx1">
                    <a:tint val="75000"/>
                  </a:schemeClr>
                </a:solidFill>
              </a:defRPr>
            </a:lvl7pPr>
            <a:lvl8pPr marL="6048116" indent="0">
              <a:buNone/>
              <a:defRPr sz="3024">
                <a:solidFill>
                  <a:schemeClr val="tx1">
                    <a:tint val="75000"/>
                  </a:schemeClr>
                </a:solidFill>
              </a:defRPr>
            </a:lvl8pPr>
            <a:lvl9pPr marL="6912132" indent="0">
              <a:buNone/>
              <a:defRPr sz="302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220413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7996" y="3450093"/>
            <a:ext cx="734397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747968" y="3450093"/>
            <a:ext cx="734397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2112750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0246" y="690021"/>
            <a:ext cx="14903947" cy="25050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90248" y="3177087"/>
            <a:ext cx="7310223"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4" name="Content Placeholder 3"/>
          <p:cNvSpPr>
            <a:spLocks noGrp="1"/>
          </p:cNvSpPr>
          <p:nvPr>
            <p:ph sz="half" idx="2"/>
          </p:nvPr>
        </p:nvSpPr>
        <p:spPr>
          <a:xfrm>
            <a:off x="1190248" y="4734128"/>
            <a:ext cx="7310223"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747970" y="3177087"/>
            <a:ext cx="7346224"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6" name="Content Placeholder 5"/>
          <p:cNvSpPr>
            <a:spLocks noGrp="1"/>
          </p:cNvSpPr>
          <p:nvPr>
            <p:ph sz="quarter" idx="4"/>
          </p:nvPr>
        </p:nvSpPr>
        <p:spPr>
          <a:xfrm>
            <a:off x="8747970" y="4734128"/>
            <a:ext cx="7346224"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2006709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1644761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3262372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0246" y="864023"/>
            <a:ext cx="5573230" cy="3024082"/>
          </a:xfrm>
        </p:spPr>
        <p:txBody>
          <a:bodyPr anchor="b"/>
          <a:lstStyle>
            <a:lvl1pPr>
              <a:defRPr sz="6047"/>
            </a:lvl1pPr>
          </a:lstStyle>
          <a:p>
            <a:r>
              <a:rPr lang="en-US"/>
              <a:t>Click to edit Master title style</a:t>
            </a:r>
            <a:endParaRPr lang="en-US" dirty="0"/>
          </a:p>
        </p:txBody>
      </p:sp>
      <p:sp>
        <p:nvSpPr>
          <p:cNvPr id="3" name="Content Placeholder 2"/>
          <p:cNvSpPr>
            <a:spLocks noGrp="1"/>
          </p:cNvSpPr>
          <p:nvPr>
            <p:ph idx="1"/>
          </p:nvPr>
        </p:nvSpPr>
        <p:spPr>
          <a:xfrm>
            <a:off x="7346224" y="1866053"/>
            <a:ext cx="8747969" cy="9210249"/>
          </a:xfrm>
        </p:spPr>
        <p:txBody>
          <a:bodyPr/>
          <a:lstStyle>
            <a:lvl1pPr>
              <a:defRPr sz="6047"/>
            </a:lvl1pPr>
            <a:lvl2pPr>
              <a:defRPr sz="5291"/>
            </a:lvl2pPr>
            <a:lvl3pPr>
              <a:defRPr sz="4536"/>
            </a:lvl3pPr>
            <a:lvl4pPr>
              <a:defRPr sz="3780"/>
            </a:lvl4pPr>
            <a:lvl5pPr>
              <a:defRPr sz="3780"/>
            </a:lvl5pPr>
            <a:lvl6pPr>
              <a:defRPr sz="3780"/>
            </a:lvl6pPr>
            <a:lvl7pPr>
              <a:defRPr sz="3780"/>
            </a:lvl7pPr>
            <a:lvl8pPr>
              <a:defRPr sz="3780"/>
            </a:lvl8pPr>
            <a:lvl9pPr>
              <a:defRPr sz="37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90246" y="3888105"/>
            <a:ext cx="5573230"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3442722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0246" y="864023"/>
            <a:ext cx="5573230" cy="3024082"/>
          </a:xfrm>
        </p:spPr>
        <p:txBody>
          <a:bodyPr anchor="b"/>
          <a:lstStyle>
            <a:lvl1pPr>
              <a:defRPr sz="6047"/>
            </a:lvl1pPr>
          </a:lstStyle>
          <a:p>
            <a:r>
              <a:rPr lang="en-US"/>
              <a:t>Click to edit Master title style</a:t>
            </a:r>
            <a:endParaRPr lang="en-US" dirty="0"/>
          </a:p>
        </p:txBody>
      </p:sp>
      <p:sp>
        <p:nvSpPr>
          <p:cNvPr id="3" name="Picture Placeholder 2"/>
          <p:cNvSpPr>
            <a:spLocks noGrp="1" noChangeAspect="1"/>
          </p:cNvSpPr>
          <p:nvPr>
            <p:ph type="pic" idx="1"/>
          </p:nvPr>
        </p:nvSpPr>
        <p:spPr>
          <a:xfrm>
            <a:off x="7346224" y="1866053"/>
            <a:ext cx="8747969" cy="9210249"/>
          </a:xfrm>
        </p:spPr>
        <p:txBody>
          <a:bodyPr anchor="t"/>
          <a:lstStyle>
            <a:lvl1pPr marL="0" indent="0">
              <a:buNone/>
              <a:defRPr sz="6047"/>
            </a:lvl1pPr>
            <a:lvl2pPr marL="864017" indent="0">
              <a:buNone/>
              <a:defRPr sz="5291"/>
            </a:lvl2pPr>
            <a:lvl3pPr marL="1728033" indent="0">
              <a:buNone/>
              <a:defRPr sz="4536"/>
            </a:lvl3pPr>
            <a:lvl4pPr marL="2592050" indent="0">
              <a:buNone/>
              <a:defRPr sz="3780"/>
            </a:lvl4pPr>
            <a:lvl5pPr marL="3456066" indent="0">
              <a:buNone/>
              <a:defRPr sz="3780"/>
            </a:lvl5pPr>
            <a:lvl6pPr marL="4320083" indent="0">
              <a:buNone/>
              <a:defRPr sz="3780"/>
            </a:lvl6pPr>
            <a:lvl7pPr marL="5184099" indent="0">
              <a:buNone/>
              <a:defRPr sz="3780"/>
            </a:lvl7pPr>
            <a:lvl8pPr marL="6048116" indent="0">
              <a:buNone/>
              <a:defRPr sz="3780"/>
            </a:lvl8pPr>
            <a:lvl9pPr marL="6912132" indent="0">
              <a:buNone/>
              <a:defRPr sz="3780"/>
            </a:lvl9pPr>
          </a:lstStyle>
          <a:p>
            <a:r>
              <a:rPr lang="en-US" dirty="0"/>
              <a:t>Click icon to add picture</a:t>
            </a:r>
          </a:p>
        </p:txBody>
      </p:sp>
      <p:sp>
        <p:nvSpPr>
          <p:cNvPr id="4" name="Text Placeholder 3"/>
          <p:cNvSpPr>
            <a:spLocks noGrp="1"/>
          </p:cNvSpPr>
          <p:nvPr>
            <p:ph type="body" sz="half" idx="2"/>
          </p:nvPr>
        </p:nvSpPr>
        <p:spPr>
          <a:xfrm>
            <a:off x="1190246" y="3888105"/>
            <a:ext cx="5573230"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FAB7D582-D520-4CA3-97C4-7B5FAD117F08}" type="datetimeFigureOut">
              <a:rPr lang="en-GB" smtClean="0"/>
              <a:t>17/11/2022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A2D925F-FDE1-4873-B9EB-24BFEFF6DD65}" type="slidenum">
              <a:rPr lang="en-GB" smtClean="0"/>
              <a:t>‹#›</a:t>
            </a:fld>
            <a:endParaRPr lang="en-GB" dirty="0"/>
          </a:p>
        </p:txBody>
      </p:sp>
    </p:spTree>
    <p:extLst>
      <p:ext uri="{BB962C8B-B14F-4D97-AF65-F5344CB8AC3E}">
        <p14:creationId xmlns:p14="http://schemas.microsoft.com/office/powerpoint/2010/main" val="3494561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7996" y="690021"/>
            <a:ext cx="14903947" cy="25050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87996" y="3450093"/>
            <a:ext cx="14903947" cy="82232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87996" y="12012327"/>
            <a:ext cx="3887986" cy="690019"/>
          </a:xfrm>
          <a:prstGeom prst="rect">
            <a:avLst/>
          </a:prstGeom>
        </p:spPr>
        <p:txBody>
          <a:bodyPr vert="horz" lIns="91440" tIns="45720" rIns="91440" bIns="45720" rtlCol="0" anchor="ctr"/>
          <a:lstStyle>
            <a:lvl1pPr algn="l">
              <a:defRPr sz="2268">
                <a:solidFill>
                  <a:schemeClr val="tx1">
                    <a:tint val="75000"/>
                  </a:schemeClr>
                </a:solidFill>
              </a:defRPr>
            </a:lvl1pPr>
          </a:lstStyle>
          <a:p>
            <a:fld id="{FAB7D582-D520-4CA3-97C4-7B5FAD117F08}" type="datetimeFigureOut">
              <a:rPr lang="en-GB" smtClean="0"/>
              <a:t>17/11/2022</a:t>
            </a:fld>
            <a:endParaRPr lang="en-GB" dirty="0"/>
          </a:p>
        </p:txBody>
      </p:sp>
      <p:sp>
        <p:nvSpPr>
          <p:cNvPr id="5" name="Footer Placeholder 4"/>
          <p:cNvSpPr>
            <a:spLocks noGrp="1"/>
          </p:cNvSpPr>
          <p:nvPr>
            <p:ph type="ftr" sz="quarter" idx="3"/>
          </p:nvPr>
        </p:nvSpPr>
        <p:spPr>
          <a:xfrm>
            <a:off x="5723980" y="12012327"/>
            <a:ext cx="5831979" cy="690019"/>
          </a:xfrm>
          <a:prstGeom prst="rect">
            <a:avLst/>
          </a:prstGeom>
        </p:spPr>
        <p:txBody>
          <a:bodyPr vert="horz" lIns="91440" tIns="45720" rIns="91440" bIns="45720" rtlCol="0" anchor="ctr"/>
          <a:lstStyle>
            <a:lvl1pPr algn="ctr">
              <a:defRPr sz="2268">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12203956" y="12012327"/>
            <a:ext cx="3887986" cy="690019"/>
          </a:xfrm>
          <a:prstGeom prst="rect">
            <a:avLst/>
          </a:prstGeom>
        </p:spPr>
        <p:txBody>
          <a:bodyPr vert="horz" lIns="91440" tIns="45720" rIns="91440" bIns="45720" rtlCol="0" anchor="ctr"/>
          <a:lstStyle>
            <a:lvl1pPr algn="r">
              <a:defRPr sz="2268">
                <a:solidFill>
                  <a:schemeClr val="tx1">
                    <a:tint val="75000"/>
                  </a:schemeClr>
                </a:solidFill>
              </a:defRPr>
            </a:lvl1pPr>
          </a:lstStyle>
          <a:p>
            <a:fld id="{0A2D925F-FDE1-4873-B9EB-24BFEFF6DD65}" type="slidenum">
              <a:rPr lang="en-GB" smtClean="0"/>
              <a:t>‹#›</a:t>
            </a:fld>
            <a:endParaRPr lang="en-GB" dirty="0"/>
          </a:p>
        </p:txBody>
      </p:sp>
    </p:spTree>
    <p:extLst>
      <p:ext uri="{BB962C8B-B14F-4D97-AF65-F5344CB8AC3E}">
        <p14:creationId xmlns:p14="http://schemas.microsoft.com/office/powerpoint/2010/main" val="404348401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p:titleStyle>
    <p:bodyStyle>
      <a:lvl1pPr marL="432008" indent="-432008" algn="l" defTabSz="1728033" rtl="0" eaLnBrk="1" latinLnBrk="0" hangingPunct="1">
        <a:lnSpc>
          <a:spcPct val="90000"/>
        </a:lnSpc>
        <a:spcBef>
          <a:spcPts val="1890"/>
        </a:spcBef>
        <a:buFont typeface="Arial" panose="020B0604020202020204" pitchFamily="34" charset="0"/>
        <a:buChar char="•"/>
        <a:defRPr sz="5291" kern="1200">
          <a:solidFill>
            <a:schemeClr val="tx1"/>
          </a:solidFill>
          <a:latin typeface="+mn-lt"/>
          <a:ea typeface="+mn-ea"/>
          <a:cs typeface="+mn-cs"/>
        </a:defRPr>
      </a:lvl1pPr>
      <a:lvl2pPr marL="1296025" indent="-432008" algn="l" defTabSz="1728033" rtl="0" eaLnBrk="1" latinLnBrk="0" hangingPunct="1">
        <a:lnSpc>
          <a:spcPct val="90000"/>
        </a:lnSpc>
        <a:spcBef>
          <a:spcPts val="945"/>
        </a:spcBef>
        <a:buFont typeface="Arial" panose="020B0604020202020204" pitchFamily="34" charset="0"/>
        <a:buChar char="•"/>
        <a:defRPr sz="4536" kern="1200">
          <a:solidFill>
            <a:schemeClr val="tx1"/>
          </a:solidFill>
          <a:latin typeface="+mn-lt"/>
          <a:ea typeface="+mn-ea"/>
          <a:cs typeface="+mn-cs"/>
        </a:defRPr>
      </a:lvl2pPr>
      <a:lvl3pPr marL="2160041" indent="-432008" algn="l" defTabSz="1728033" rtl="0" eaLnBrk="1" latinLnBrk="0" hangingPunct="1">
        <a:lnSpc>
          <a:spcPct val="90000"/>
        </a:lnSpc>
        <a:spcBef>
          <a:spcPts val="945"/>
        </a:spcBef>
        <a:buFont typeface="Arial" panose="020B0604020202020204" pitchFamily="34" charset="0"/>
        <a:buChar char="•"/>
        <a:defRPr sz="3780" kern="1200">
          <a:solidFill>
            <a:schemeClr val="tx1"/>
          </a:solidFill>
          <a:latin typeface="+mn-lt"/>
          <a:ea typeface="+mn-ea"/>
          <a:cs typeface="+mn-cs"/>
        </a:defRPr>
      </a:lvl3pPr>
      <a:lvl4pPr marL="302405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4pPr>
      <a:lvl5pPr marL="3888075"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5pPr>
      <a:lvl6pPr marL="475209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6pPr>
      <a:lvl7pPr marL="561610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7pPr>
      <a:lvl8pPr marL="6480124"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8pPr>
      <a:lvl9pPr marL="734414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9pPr>
    </p:bodyStyle>
    <p:otherStyle>
      <a:defPPr>
        <a:defRPr lang="en-US"/>
      </a:defPPr>
      <a:lvl1pPr marL="0" algn="l" defTabSz="1728033" rtl="0" eaLnBrk="1" latinLnBrk="0" hangingPunct="1">
        <a:defRPr sz="3402" kern="1200">
          <a:solidFill>
            <a:schemeClr val="tx1"/>
          </a:solidFill>
          <a:latin typeface="+mn-lt"/>
          <a:ea typeface="+mn-ea"/>
          <a:cs typeface="+mn-cs"/>
        </a:defRPr>
      </a:lvl1pPr>
      <a:lvl2pPr marL="864017" algn="l" defTabSz="1728033" rtl="0" eaLnBrk="1" latinLnBrk="0" hangingPunct="1">
        <a:defRPr sz="3402" kern="1200">
          <a:solidFill>
            <a:schemeClr val="tx1"/>
          </a:solidFill>
          <a:latin typeface="+mn-lt"/>
          <a:ea typeface="+mn-ea"/>
          <a:cs typeface="+mn-cs"/>
        </a:defRPr>
      </a:lvl2pPr>
      <a:lvl3pPr marL="1728033" algn="l" defTabSz="1728033" rtl="0" eaLnBrk="1" latinLnBrk="0" hangingPunct="1">
        <a:defRPr sz="3402" kern="1200">
          <a:solidFill>
            <a:schemeClr val="tx1"/>
          </a:solidFill>
          <a:latin typeface="+mn-lt"/>
          <a:ea typeface="+mn-ea"/>
          <a:cs typeface="+mn-cs"/>
        </a:defRPr>
      </a:lvl3pPr>
      <a:lvl4pPr marL="2592050" algn="l" defTabSz="1728033" rtl="0" eaLnBrk="1" latinLnBrk="0" hangingPunct="1">
        <a:defRPr sz="3402" kern="1200">
          <a:solidFill>
            <a:schemeClr val="tx1"/>
          </a:solidFill>
          <a:latin typeface="+mn-lt"/>
          <a:ea typeface="+mn-ea"/>
          <a:cs typeface="+mn-cs"/>
        </a:defRPr>
      </a:lvl4pPr>
      <a:lvl5pPr marL="3456066" algn="l" defTabSz="1728033" rtl="0" eaLnBrk="1" latinLnBrk="0" hangingPunct="1">
        <a:defRPr sz="3402" kern="1200">
          <a:solidFill>
            <a:schemeClr val="tx1"/>
          </a:solidFill>
          <a:latin typeface="+mn-lt"/>
          <a:ea typeface="+mn-ea"/>
          <a:cs typeface="+mn-cs"/>
        </a:defRPr>
      </a:lvl5pPr>
      <a:lvl6pPr marL="4320083" algn="l" defTabSz="1728033" rtl="0" eaLnBrk="1" latinLnBrk="0" hangingPunct="1">
        <a:defRPr sz="3402" kern="1200">
          <a:solidFill>
            <a:schemeClr val="tx1"/>
          </a:solidFill>
          <a:latin typeface="+mn-lt"/>
          <a:ea typeface="+mn-ea"/>
          <a:cs typeface="+mn-cs"/>
        </a:defRPr>
      </a:lvl6pPr>
      <a:lvl7pPr marL="5184099" algn="l" defTabSz="1728033" rtl="0" eaLnBrk="1" latinLnBrk="0" hangingPunct="1">
        <a:defRPr sz="3402" kern="1200">
          <a:solidFill>
            <a:schemeClr val="tx1"/>
          </a:solidFill>
          <a:latin typeface="+mn-lt"/>
          <a:ea typeface="+mn-ea"/>
          <a:cs typeface="+mn-cs"/>
        </a:defRPr>
      </a:lvl7pPr>
      <a:lvl8pPr marL="6048116" algn="l" defTabSz="1728033" rtl="0" eaLnBrk="1" latinLnBrk="0" hangingPunct="1">
        <a:defRPr sz="3402" kern="1200">
          <a:solidFill>
            <a:schemeClr val="tx1"/>
          </a:solidFill>
          <a:latin typeface="+mn-lt"/>
          <a:ea typeface="+mn-ea"/>
          <a:cs typeface="+mn-cs"/>
        </a:defRPr>
      </a:lvl8pPr>
      <a:lvl9pPr marL="6912132" algn="l" defTabSz="1728033" rtl="0" eaLnBrk="1" latinLnBrk="0" hangingPunct="1">
        <a:defRPr sz="340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27DEC92C-EB6C-43CA-A80E-96FEE448EB9A}"/>
              </a:ext>
            </a:extLst>
          </p:cNvPr>
          <p:cNvSpPr/>
          <p:nvPr/>
        </p:nvSpPr>
        <p:spPr>
          <a:xfrm>
            <a:off x="7370996" y="3121953"/>
            <a:ext cx="283032" cy="31512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pic>
        <p:nvPicPr>
          <p:cNvPr id="3" name="Picture 2" descr="Diagram&#10;&#10;Description automatically generated">
            <a:extLst>
              <a:ext uri="{FF2B5EF4-FFF2-40B4-BE49-F238E27FC236}">
                <a16:creationId xmlns:a16="http://schemas.microsoft.com/office/drawing/2014/main" id="{979AA21B-1393-402E-96C9-5055B00EDA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260" y="3792915"/>
            <a:ext cx="6758240" cy="6307023"/>
          </a:xfrm>
          <a:prstGeom prst="rect">
            <a:avLst/>
          </a:prstGeom>
        </p:spPr>
      </p:pic>
      <p:sp>
        <p:nvSpPr>
          <p:cNvPr id="4" name="Rectangle: Rounded Corners 3">
            <a:extLst>
              <a:ext uri="{FF2B5EF4-FFF2-40B4-BE49-F238E27FC236}">
                <a16:creationId xmlns:a16="http://schemas.microsoft.com/office/drawing/2014/main" id="{D5A34893-CB41-49CC-AE2C-C551CF3DD5FC}"/>
              </a:ext>
            </a:extLst>
          </p:cNvPr>
          <p:cNvSpPr/>
          <p:nvPr/>
        </p:nvSpPr>
        <p:spPr>
          <a:xfrm>
            <a:off x="171541" y="8752114"/>
            <a:ext cx="5166794" cy="3887152"/>
          </a:xfrm>
          <a:prstGeom prst="roundRect">
            <a:avLst/>
          </a:prstGeom>
          <a:solidFill>
            <a:schemeClr val="accent1">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5" name="Rectangle: Rounded Corners 4">
            <a:extLst>
              <a:ext uri="{FF2B5EF4-FFF2-40B4-BE49-F238E27FC236}">
                <a16:creationId xmlns:a16="http://schemas.microsoft.com/office/drawing/2014/main" id="{9B7014C5-27FD-4D5A-B662-320713087645}"/>
              </a:ext>
            </a:extLst>
          </p:cNvPr>
          <p:cNvSpPr/>
          <p:nvPr/>
        </p:nvSpPr>
        <p:spPr>
          <a:xfrm>
            <a:off x="309444" y="4868312"/>
            <a:ext cx="5102743" cy="3378505"/>
          </a:xfrm>
          <a:prstGeom prst="roundRect">
            <a:avLst/>
          </a:prstGeom>
          <a:solidFill>
            <a:srgbClr val="00B0F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6" name="Rectangle: Rounded Corners 5">
            <a:extLst>
              <a:ext uri="{FF2B5EF4-FFF2-40B4-BE49-F238E27FC236}">
                <a16:creationId xmlns:a16="http://schemas.microsoft.com/office/drawing/2014/main" id="{FC65D060-2044-434B-B1FE-DD131247F07D}"/>
              </a:ext>
            </a:extLst>
          </p:cNvPr>
          <p:cNvSpPr/>
          <p:nvPr/>
        </p:nvSpPr>
        <p:spPr>
          <a:xfrm>
            <a:off x="265776" y="225746"/>
            <a:ext cx="4338881" cy="4213098"/>
          </a:xfrm>
          <a:prstGeom prst="roundRect">
            <a:avLst/>
          </a:prstGeom>
          <a:solidFill>
            <a:srgbClr val="00C0BC"/>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7" name="Rectangle: Rounded Corners 6">
            <a:extLst>
              <a:ext uri="{FF2B5EF4-FFF2-40B4-BE49-F238E27FC236}">
                <a16:creationId xmlns:a16="http://schemas.microsoft.com/office/drawing/2014/main" id="{DDD4C4D1-693C-4BD4-A507-29A95EE2F387}"/>
              </a:ext>
            </a:extLst>
          </p:cNvPr>
          <p:cNvSpPr/>
          <p:nvPr/>
        </p:nvSpPr>
        <p:spPr>
          <a:xfrm>
            <a:off x="5330470" y="151590"/>
            <a:ext cx="6542029" cy="3549499"/>
          </a:xfrm>
          <a:prstGeom prst="roundRect">
            <a:avLst/>
          </a:prstGeom>
          <a:solidFill>
            <a:srgbClr val="FFCC66"/>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8" name="Rectangle: Rounded Corners 7">
            <a:extLst>
              <a:ext uri="{FF2B5EF4-FFF2-40B4-BE49-F238E27FC236}">
                <a16:creationId xmlns:a16="http://schemas.microsoft.com/office/drawing/2014/main" id="{4A815EB4-DDCE-4F3C-A0A6-6EEB242BA99C}"/>
              </a:ext>
            </a:extLst>
          </p:cNvPr>
          <p:cNvSpPr/>
          <p:nvPr/>
        </p:nvSpPr>
        <p:spPr>
          <a:xfrm>
            <a:off x="12621281" y="227646"/>
            <a:ext cx="4346146" cy="4209297"/>
          </a:xfrm>
          <a:prstGeom prst="roundRect">
            <a:avLst/>
          </a:prstGeom>
          <a:solidFill>
            <a:srgbClr val="FF99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9" name="Rectangle: Rounded Corners 8">
            <a:extLst>
              <a:ext uri="{FF2B5EF4-FFF2-40B4-BE49-F238E27FC236}">
                <a16:creationId xmlns:a16="http://schemas.microsoft.com/office/drawing/2014/main" id="{B227112E-2661-47EE-8F07-DC019866A93F}"/>
              </a:ext>
            </a:extLst>
          </p:cNvPr>
          <p:cNvSpPr/>
          <p:nvPr/>
        </p:nvSpPr>
        <p:spPr>
          <a:xfrm>
            <a:off x="11701751" y="8720117"/>
            <a:ext cx="5172534" cy="3919150"/>
          </a:xfrm>
          <a:prstGeom prst="roundRect">
            <a:avLst/>
          </a:prstGeom>
          <a:solidFill>
            <a:srgbClr val="B0000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10" name="Rectangle: Rounded Corners 9">
            <a:extLst>
              <a:ext uri="{FF2B5EF4-FFF2-40B4-BE49-F238E27FC236}">
                <a16:creationId xmlns:a16="http://schemas.microsoft.com/office/drawing/2014/main" id="{9BF02844-B095-489C-AAFB-35DC83826757}"/>
              </a:ext>
            </a:extLst>
          </p:cNvPr>
          <p:cNvSpPr/>
          <p:nvPr/>
        </p:nvSpPr>
        <p:spPr>
          <a:xfrm>
            <a:off x="11730825" y="4878086"/>
            <a:ext cx="5239669" cy="3368731"/>
          </a:xfrm>
          <a:prstGeom prst="roundRect">
            <a:avLst/>
          </a:prstGeom>
          <a:solidFill>
            <a:srgbClr val="FD7D63"/>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11" name="Arrow: Up 10">
            <a:extLst>
              <a:ext uri="{FF2B5EF4-FFF2-40B4-BE49-F238E27FC236}">
                <a16:creationId xmlns:a16="http://schemas.microsoft.com/office/drawing/2014/main" id="{5D2258DC-631D-4375-B473-B97758848D50}"/>
              </a:ext>
            </a:extLst>
          </p:cNvPr>
          <p:cNvSpPr/>
          <p:nvPr/>
        </p:nvSpPr>
        <p:spPr>
          <a:xfrm>
            <a:off x="2124401" y="8262032"/>
            <a:ext cx="1045027" cy="458085"/>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19" name="Arrow: Left 18">
            <a:extLst>
              <a:ext uri="{FF2B5EF4-FFF2-40B4-BE49-F238E27FC236}">
                <a16:creationId xmlns:a16="http://schemas.microsoft.com/office/drawing/2014/main" id="{017FCE7E-1DB2-4755-A9A3-CD7EE9EAA8EB}"/>
              </a:ext>
            </a:extLst>
          </p:cNvPr>
          <p:cNvSpPr/>
          <p:nvPr/>
        </p:nvSpPr>
        <p:spPr>
          <a:xfrm>
            <a:off x="5591864" y="10099938"/>
            <a:ext cx="5687018" cy="934366"/>
          </a:xfrm>
          <a:prstGeom prst="left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p>
        </p:txBody>
      </p:sp>
      <p:sp>
        <p:nvSpPr>
          <p:cNvPr id="27" name="Oval 26">
            <a:extLst>
              <a:ext uri="{FF2B5EF4-FFF2-40B4-BE49-F238E27FC236}">
                <a16:creationId xmlns:a16="http://schemas.microsoft.com/office/drawing/2014/main" id="{6F3AAE73-4FBD-4DD8-B8CC-39B924368F18}"/>
              </a:ext>
            </a:extLst>
          </p:cNvPr>
          <p:cNvSpPr/>
          <p:nvPr/>
        </p:nvSpPr>
        <p:spPr>
          <a:xfrm>
            <a:off x="149580" y="302182"/>
            <a:ext cx="678529" cy="644146"/>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28" name="Oval 27">
            <a:extLst>
              <a:ext uri="{FF2B5EF4-FFF2-40B4-BE49-F238E27FC236}">
                <a16:creationId xmlns:a16="http://schemas.microsoft.com/office/drawing/2014/main" id="{C76BB8F1-CC09-4D51-9BAD-E5471B6B3F10}"/>
              </a:ext>
            </a:extLst>
          </p:cNvPr>
          <p:cNvSpPr/>
          <p:nvPr/>
        </p:nvSpPr>
        <p:spPr>
          <a:xfrm>
            <a:off x="12149841" y="294034"/>
            <a:ext cx="678530" cy="64669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34" name="TextBox 33">
            <a:extLst>
              <a:ext uri="{FF2B5EF4-FFF2-40B4-BE49-F238E27FC236}">
                <a16:creationId xmlns:a16="http://schemas.microsoft.com/office/drawing/2014/main" id="{A200FE05-2B23-40CE-B33E-E1B44E555C05}"/>
              </a:ext>
            </a:extLst>
          </p:cNvPr>
          <p:cNvSpPr txBox="1"/>
          <p:nvPr/>
        </p:nvSpPr>
        <p:spPr>
          <a:xfrm rot="10800000" flipH="1" flipV="1">
            <a:off x="12189584" y="355770"/>
            <a:ext cx="620226" cy="523220"/>
          </a:xfrm>
          <a:prstGeom prst="rect">
            <a:avLst/>
          </a:prstGeom>
          <a:noFill/>
        </p:spPr>
        <p:txBody>
          <a:bodyPr wrap="square" rtlCol="0">
            <a:spAutoFit/>
          </a:bodyPr>
          <a:lstStyle/>
          <a:p>
            <a:r>
              <a:rPr lang="en-GB" sz="2800" b="1" dirty="0">
                <a:ln>
                  <a:solidFill>
                    <a:schemeClr val="accent2">
                      <a:lumMod val="75000"/>
                    </a:schemeClr>
                  </a:solidFill>
                </a:ln>
                <a:solidFill>
                  <a:schemeClr val="accent2"/>
                </a:solidFill>
                <a:latin typeface="Arial" panose="020B0604020202020204" pitchFamily="34" charset="0"/>
                <a:cs typeface="Arial" panose="020B0604020202020204" pitchFamily="34" charset="0"/>
              </a:rPr>
              <a:t>03</a:t>
            </a:r>
          </a:p>
        </p:txBody>
      </p:sp>
      <p:sp>
        <p:nvSpPr>
          <p:cNvPr id="12" name="TextBox 11">
            <a:extLst>
              <a:ext uri="{FF2B5EF4-FFF2-40B4-BE49-F238E27FC236}">
                <a16:creationId xmlns:a16="http://schemas.microsoft.com/office/drawing/2014/main" id="{1AE7198E-3FF8-48FC-BD9E-9FEFA697CDA0}"/>
              </a:ext>
            </a:extLst>
          </p:cNvPr>
          <p:cNvSpPr txBox="1"/>
          <p:nvPr/>
        </p:nvSpPr>
        <p:spPr>
          <a:xfrm>
            <a:off x="8307092" y="4727281"/>
            <a:ext cx="487689" cy="260961"/>
          </a:xfrm>
          <a:prstGeom prst="snip2SameRect">
            <a:avLst/>
          </a:prstGeom>
          <a:noFill/>
        </p:spPr>
        <p:txBody>
          <a:bodyPr wrap="square" rtlCol="0">
            <a:spAutoFit/>
          </a:bodyPr>
          <a:lstStyle/>
          <a:p>
            <a:endParaRPr lang="en-GB" sz="960" dirty="0"/>
          </a:p>
        </p:txBody>
      </p:sp>
      <p:sp>
        <p:nvSpPr>
          <p:cNvPr id="42" name="TextBox 41">
            <a:extLst>
              <a:ext uri="{FF2B5EF4-FFF2-40B4-BE49-F238E27FC236}">
                <a16:creationId xmlns:a16="http://schemas.microsoft.com/office/drawing/2014/main" id="{F503A939-3CA0-4AA7-B2C4-82E4F5A1D1A4}"/>
              </a:ext>
            </a:extLst>
          </p:cNvPr>
          <p:cNvSpPr txBox="1"/>
          <p:nvPr/>
        </p:nvSpPr>
        <p:spPr>
          <a:xfrm>
            <a:off x="229471" y="394693"/>
            <a:ext cx="4250630" cy="3561488"/>
          </a:xfrm>
          <a:prstGeom prst="rect">
            <a:avLst/>
          </a:prstGeom>
          <a:noFill/>
        </p:spPr>
        <p:txBody>
          <a:bodyPr wrap="square" rtlCol="0">
            <a:spAutoFit/>
          </a:bodyPr>
          <a:lstStyle/>
          <a:p>
            <a:pPr algn="ctr">
              <a:spcAft>
                <a:spcPts val="600"/>
              </a:spcAft>
            </a:pPr>
            <a:r>
              <a:rPr lang="en-GB" sz="2400" b="1" dirty="0">
                <a:latin typeface="Arial" panose="020B0604020202020204" pitchFamily="34" charset="0"/>
                <a:cs typeface="Arial" panose="020B0604020202020204" pitchFamily="34" charset="0"/>
              </a:rPr>
              <a:t>Reason for Review</a:t>
            </a:r>
          </a:p>
          <a:p>
            <a:pPr algn="ctr">
              <a:spcAft>
                <a:spcPts val="600"/>
              </a:spcAft>
            </a:pPr>
            <a:endParaRPr lang="en-GB" sz="900" b="1" dirty="0">
              <a:solidFill>
                <a:schemeClr val="bg1"/>
              </a:solidFill>
              <a:latin typeface="Arial" panose="020B0604020202020204" pitchFamily="34" charset="0"/>
              <a:cs typeface="Arial" panose="020B0604020202020204" pitchFamily="34" charset="0"/>
            </a:endParaRPr>
          </a:p>
          <a:p>
            <a:pPr algn="just">
              <a:lnSpc>
                <a:spcPct val="115000"/>
              </a:lnSpc>
            </a:pPr>
            <a:r>
              <a:rPr lang="en-US" sz="1600" dirty="0">
                <a:effectLst/>
                <a:latin typeface="Arial" panose="020B0604020202020204" pitchFamily="34" charset="0"/>
                <a:ea typeface="Calibri" panose="020F0502020204030204" pitchFamily="34" charset="0"/>
                <a:cs typeface="Times New Roman" panose="02020603050405020304" pitchFamily="18" charset="0"/>
              </a:rPr>
              <a:t>River and their mother were victims of a serious attack in their home in which both suffered serious injuries and trauma. The perpetrator was not known to River but may have previously been known to their mother. </a:t>
            </a:r>
            <a:endParaRPr lang="en-GB" sz="1600" dirty="0">
              <a:effectLst/>
              <a:latin typeface="Arial" panose="020B0604020202020204" pitchFamily="34" charset="0"/>
              <a:ea typeface="Calibri" panose="020F0502020204030204" pitchFamily="34" charset="0"/>
            </a:endParaRPr>
          </a:p>
          <a:p>
            <a:pPr lvl="0" algn="just">
              <a:lnSpc>
                <a:spcPct val="115000"/>
              </a:lnSpc>
            </a:pPr>
            <a:r>
              <a:rPr lang="en-GB" sz="1600" dirty="0">
                <a:effectLst/>
                <a:latin typeface="Arial" panose="020B0604020202020204" pitchFamily="34" charset="0"/>
                <a:ea typeface="Calibri" panose="020F0502020204030204" pitchFamily="34" charset="0"/>
              </a:rPr>
              <a:t>River was 14 years old at the time of the incident and experienced considerable trauma and physical injuries as a result of the incident and was also a witness to their mother being attacked. </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4" name="TextBox 43">
            <a:extLst>
              <a:ext uri="{FF2B5EF4-FFF2-40B4-BE49-F238E27FC236}">
                <a16:creationId xmlns:a16="http://schemas.microsoft.com/office/drawing/2014/main" id="{59039D29-A286-4173-9227-F0550383810F}"/>
              </a:ext>
            </a:extLst>
          </p:cNvPr>
          <p:cNvSpPr txBox="1"/>
          <p:nvPr/>
        </p:nvSpPr>
        <p:spPr>
          <a:xfrm>
            <a:off x="5450750" y="183352"/>
            <a:ext cx="6421749" cy="3616375"/>
          </a:xfrm>
          <a:prstGeom prst="rect">
            <a:avLst/>
          </a:prstGeom>
          <a:noFill/>
        </p:spPr>
        <p:txBody>
          <a:bodyPr wrap="square" rtlCol="0">
            <a:spAutoFit/>
          </a:bodyPr>
          <a:lstStyle/>
          <a:p>
            <a:pPr algn="ctr">
              <a:spcAft>
                <a:spcPts val="600"/>
              </a:spcAft>
            </a:pPr>
            <a:r>
              <a:rPr lang="en-GB" sz="2400" b="1" dirty="0">
                <a:latin typeface="Arial" panose="020B0604020202020204" pitchFamily="34" charset="0"/>
                <a:cs typeface="Arial" panose="020B0604020202020204" pitchFamily="34" charset="0"/>
              </a:rPr>
              <a:t>Background</a:t>
            </a:r>
          </a:p>
          <a:p>
            <a:pPr>
              <a:spcAft>
                <a:spcPts val="600"/>
              </a:spcAft>
            </a:pPr>
            <a:r>
              <a:rPr lang="en-GB" sz="1600" dirty="0">
                <a:latin typeface="Arial" panose="020B0604020202020204" pitchFamily="34" charset="0"/>
                <a:cs typeface="Arial" panose="020B0604020202020204" pitchFamily="34" charset="0"/>
              </a:rPr>
              <a:t>River had been subject to child protection plans and care orders from a young age. Their childhood was dominated by mothers struggles with substance addiction. The relationship between mother and child developed into a co-dependant one which added considerable demands on River. Mother was known to work as a sex worker by some agencies.</a:t>
            </a:r>
          </a:p>
          <a:p>
            <a:pPr>
              <a:spcAft>
                <a:spcPts val="600"/>
              </a:spcAft>
            </a:pPr>
            <a:r>
              <a:rPr lang="en-GB" sz="1600" dirty="0">
                <a:latin typeface="Arial" panose="020B0604020202020204" pitchFamily="34" charset="0"/>
                <a:cs typeface="Arial" panose="020B0604020202020204" pitchFamily="34" charset="0"/>
              </a:rPr>
              <a:t>During teenage years, River, struggled to cope with the demands of school which led to behavioural issues and exclusions. </a:t>
            </a:r>
          </a:p>
          <a:p>
            <a:pPr>
              <a:spcAft>
                <a:spcPts val="600"/>
              </a:spcAft>
            </a:pPr>
            <a:r>
              <a:rPr lang="en-GB" sz="1600" dirty="0">
                <a:effectLst/>
                <a:latin typeface="Arial" panose="020B0604020202020204" pitchFamily="34" charset="0"/>
                <a:ea typeface="Calibri" panose="020F0502020204030204" pitchFamily="34" charset="0"/>
              </a:rPr>
              <a:t>As a young teenager River appeared to become frustrated by elements of their mother’s behaviours and became verbally abusive, coercive, controlling and physically violent towards her at times.</a:t>
            </a:r>
            <a:endParaRPr lang="en-GB" sz="1600" dirty="0">
              <a:latin typeface="Arial" panose="020B0604020202020204" pitchFamily="34" charset="0"/>
              <a:cs typeface="Arial" panose="020B0604020202020204" pitchFamily="34" charset="0"/>
            </a:endParaRPr>
          </a:p>
          <a:p>
            <a:pPr algn="ctr">
              <a:spcAft>
                <a:spcPts val="600"/>
              </a:spcAft>
            </a:pPr>
            <a:endParaRPr lang="en-GB" sz="900" b="1" dirty="0">
              <a:solidFill>
                <a:schemeClr val="bg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F62A502-5BE2-4DBC-929A-C080B8061AF9}"/>
              </a:ext>
            </a:extLst>
          </p:cNvPr>
          <p:cNvSpPr txBox="1"/>
          <p:nvPr/>
        </p:nvSpPr>
        <p:spPr>
          <a:xfrm>
            <a:off x="12762714" y="177443"/>
            <a:ext cx="4327586" cy="4201150"/>
          </a:xfrm>
          <a:prstGeom prst="rect">
            <a:avLst/>
          </a:prstGeom>
          <a:noFill/>
        </p:spPr>
        <p:txBody>
          <a:bodyPr wrap="square" rtlCol="0">
            <a:spAutoFit/>
          </a:bodyPr>
          <a:lstStyle/>
          <a:p>
            <a:pPr algn="ctr">
              <a:spcAft>
                <a:spcPts val="600"/>
              </a:spcAft>
            </a:pPr>
            <a:r>
              <a:rPr lang="en-GB" sz="2400" b="1" dirty="0">
                <a:solidFill>
                  <a:schemeClr val="bg1"/>
                </a:solidFill>
                <a:latin typeface="Arial" panose="020B0604020202020204" pitchFamily="34" charset="0"/>
                <a:cs typeface="Arial" panose="020B0604020202020204" pitchFamily="34" charset="0"/>
              </a:rPr>
              <a:t>Key findings</a:t>
            </a:r>
          </a:p>
          <a:p>
            <a:pPr marL="342900" indent="-342900">
              <a:spcAft>
                <a:spcPts val="600"/>
              </a:spcAft>
              <a:buFont typeface="Arial" panose="020B0604020202020204" pitchFamily="34" charset="0"/>
              <a:buChar char="•"/>
            </a:pPr>
            <a:r>
              <a:rPr lang="en-GB" sz="1600" dirty="0">
                <a:solidFill>
                  <a:schemeClr val="bg1"/>
                </a:solidFill>
                <a:effectLst/>
                <a:latin typeface="Arial" panose="020B0604020202020204" pitchFamily="34" charset="0"/>
                <a:ea typeface="Calibri" panose="020F0502020204030204" pitchFamily="34" charset="0"/>
              </a:rPr>
              <a:t>A Lack of understanding what life was like for River; their daily lived experience. </a:t>
            </a:r>
          </a:p>
          <a:p>
            <a:pPr marL="342900" indent="-342900">
              <a:spcAft>
                <a:spcPts val="600"/>
              </a:spcAf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Lack of evidence of child-centred decisions</a:t>
            </a:r>
          </a:p>
          <a:p>
            <a:pPr marL="342900" indent="-342900">
              <a:spcAft>
                <a:spcPts val="600"/>
              </a:spcAf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Lack of holistic ‘whole family’ approach</a:t>
            </a:r>
          </a:p>
          <a:p>
            <a:pPr marL="342900" indent="-342900">
              <a:spcAft>
                <a:spcPts val="600"/>
              </a:spcAft>
              <a:buFont typeface="Arial" panose="020B0604020202020204" pitchFamily="34" charset="0"/>
              <a:buChar char="•"/>
            </a:pPr>
            <a:r>
              <a:rPr lang="en-GB" sz="1600" dirty="0">
                <a:solidFill>
                  <a:schemeClr val="bg1"/>
                </a:solidFill>
                <a:effectLst/>
                <a:latin typeface="Arial" panose="020B0604020202020204" pitchFamily="34" charset="0"/>
                <a:ea typeface="Calibri" panose="020F0502020204030204" pitchFamily="34" charset="0"/>
              </a:rPr>
              <a:t>Lack of understanding of the risks inherent in respect of the mother’s sex working.</a:t>
            </a:r>
          </a:p>
          <a:p>
            <a:pPr marL="342900" indent="-342900">
              <a:spcAft>
                <a:spcPts val="600"/>
              </a:spcAf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Ineffective information sharing</a:t>
            </a:r>
          </a:p>
          <a:p>
            <a:pPr marL="342900" indent="-342900">
              <a:spcAft>
                <a:spcPts val="600"/>
              </a:spcAf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Lack of understanding about the risks and health implications to mother due to recurrent alcohol withdrawal</a:t>
            </a:r>
          </a:p>
          <a:p>
            <a:pPr marL="342900" indent="-342900">
              <a:spcAft>
                <a:spcPts val="600"/>
              </a:spcAf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Impact of covid</a:t>
            </a:r>
          </a:p>
        </p:txBody>
      </p:sp>
      <p:sp>
        <p:nvSpPr>
          <p:cNvPr id="46" name="TextBox 45">
            <a:extLst>
              <a:ext uri="{FF2B5EF4-FFF2-40B4-BE49-F238E27FC236}">
                <a16:creationId xmlns:a16="http://schemas.microsoft.com/office/drawing/2014/main" id="{995E74C9-96CD-45E4-B435-2AC935637015}"/>
              </a:ext>
            </a:extLst>
          </p:cNvPr>
          <p:cNvSpPr txBox="1"/>
          <p:nvPr/>
        </p:nvSpPr>
        <p:spPr>
          <a:xfrm>
            <a:off x="11873503" y="4857761"/>
            <a:ext cx="5172534" cy="3477875"/>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Recommendations – Completed</a:t>
            </a:r>
          </a:p>
          <a:p>
            <a:pPr marL="342900" indent="-34290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The BCP Safeguarding Children Partnership should seek to assure itself that transfer processes when cases move across local authority boundaries are robust and that there is a clearly agreed process, which is adhered to and is evidenced by effective, child-centred transition support</a:t>
            </a:r>
          </a:p>
          <a:p>
            <a:pPr marL="342900" indent="-34290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Adults and children services should seek to improve operational communication, adopting a dynamic, ‘whole family’ approach when either the parent(s) or the child/ young person needs support</a:t>
            </a:r>
          </a:p>
          <a:p>
            <a:pPr marL="342900" indent="-34290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Children’s and adult services across the Partnership should work together to develop approaches to working with adults who misuse alcohol which assess and set out responses to the level of risk, both to the person concerned and their dependents </a:t>
            </a:r>
            <a:endParaRPr lang="en-GB" sz="1200" b="1" dirty="0">
              <a:solidFill>
                <a:schemeClr val="bg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29C79462-4414-4382-B28E-512292DD3194}"/>
              </a:ext>
            </a:extLst>
          </p:cNvPr>
          <p:cNvSpPr txBox="1"/>
          <p:nvPr/>
        </p:nvSpPr>
        <p:spPr>
          <a:xfrm>
            <a:off x="11802219" y="8765857"/>
            <a:ext cx="5172535" cy="3323987"/>
          </a:xfrm>
          <a:prstGeom prst="rect">
            <a:avLst/>
          </a:prstGeom>
          <a:noFill/>
        </p:spPr>
        <p:txBody>
          <a:bodyPr wrap="square" rtlCol="0">
            <a:spAutoFit/>
          </a:bodyPr>
          <a:lstStyle/>
          <a:p>
            <a:pPr algn="ctr">
              <a:spcAft>
                <a:spcPts val="600"/>
              </a:spcAft>
            </a:pPr>
            <a:endParaRPr lang="en-GB" sz="900" b="1" dirty="0">
              <a:solidFill>
                <a:schemeClr val="bg1"/>
              </a:solidFill>
              <a:latin typeface="Arial" panose="020B0604020202020204" pitchFamily="34" charset="0"/>
              <a:cs typeface="Arial" panose="020B0604020202020204" pitchFamily="34" charset="0"/>
            </a:endParaRPr>
          </a:p>
          <a:p>
            <a:pPr algn="ctr"/>
            <a:r>
              <a:rPr lang="en-GB" sz="2400" b="1" dirty="0">
                <a:solidFill>
                  <a:schemeClr val="bg1"/>
                </a:solidFill>
                <a:latin typeface="Arial" panose="020B0604020202020204" pitchFamily="34" charset="0"/>
                <a:cs typeface="Arial" panose="020B0604020202020204" pitchFamily="34" charset="0"/>
              </a:rPr>
              <a:t>Recommendations – In progress</a:t>
            </a:r>
          </a:p>
          <a:p>
            <a:pPr algn="ctr"/>
            <a:r>
              <a:rPr lang="en-GB" sz="2400" b="1" dirty="0">
                <a:solidFill>
                  <a:schemeClr val="bg1"/>
                </a:solidFill>
                <a:latin typeface="Arial" panose="020B0604020202020204" pitchFamily="34" charset="0"/>
                <a:cs typeface="Arial" panose="020B0604020202020204" pitchFamily="34" charset="0"/>
              </a:rPr>
              <a:t> </a:t>
            </a:r>
          </a:p>
          <a:p>
            <a:pPr marL="171450" indent="-171450">
              <a:spcAft>
                <a:spcPts val="600"/>
              </a:spcAft>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Children’s wishes, views and feelings should be elicited and recorded in records of planning and case meetings; this will form an important element of their life story work and help them to make sense of their younger lives and the interventions of services</a:t>
            </a:r>
          </a:p>
          <a:p>
            <a:pPr marL="171450" indent="-171450">
              <a:spcAft>
                <a:spcPts val="600"/>
              </a:spcAft>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Chronologies should be completed as standard by Children’s Social Care practitioners and are key to identifying patterns of behaviour, triangulating information from all agencies and addressing drift in case management </a:t>
            </a:r>
          </a:p>
          <a:p>
            <a:pPr marL="228600" indent="-228600">
              <a:buAutoNum type="arabicPeriod"/>
            </a:pPr>
            <a:endParaRPr lang="en-GB" sz="1200" b="1" dirty="0">
              <a:solidFill>
                <a:schemeClr val="bg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3853B02D-C87E-4BB9-A999-953EEFDCBAE6}"/>
              </a:ext>
            </a:extLst>
          </p:cNvPr>
          <p:cNvSpPr txBox="1"/>
          <p:nvPr/>
        </p:nvSpPr>
        <p:spPr>
          <a:xfrm>
            <a:off x="185958" y="8884526"/>
            <a:ext cx="5075046" cy="3970318"/>
          </a:xfrm>
          <a:prstGeom prst="rect">
            <a:avLst/>
          </a:prstGeom>
          <a:noFill/>
        </p:spPr>
        <p:txBody>
          <a:bodyPr wrap="square" rtlCol="0">
            <a:spAutoFit/>
          </a:bodyPr>
          <a:lstStyle/>
          <a:p>
            <a:pPr algn="ctr">
              <a:spcAft>
                <a:spcPts val="600"/>
              </a:spcAft>
            </a:pPr>
            <a:r>
              <a:rPr lang="en-GB" sz="2400" b="1" dirty="0">
                <a:solidFill>
                  <a:schemeClr val="bg1"/>
                </a:solidFill>
                <a:latin typeface="Arial" panose="020B0604020202020204" pitchFamily="34" charset="0"/>
                <a:cs typeface="Arial" panose="020B0604020202020204" pitchFamily="34" charset="0"/>
              </a:rPr>
              <a:t>Recommendations – In progress</a:t>
            </a:r>
          </a:p>
          <a:p>
            <a:pPr marL="342900" indent="-342900">
              <a:spcAft>
                <a:spcPts val="600"/>
              </a:spcAft>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A framework should be developed for practitioners in adult and children’s services to provide specialist guidance and tools for professionals working with parents and children where there are issues of cyclical patterns of substance misuse, ensuring that children’s’ needs and best interests remain at the forefront of practice to support them and their parents/carers </a:t>
            </a:r>
          </a:p>
          <a:p>
            <a:pPr marL="342900" indent="-342900">
              <a:spcAft>
                <a:spcPts val="600"/>
              </a:spcAft>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Guidance should be developed to support agencies responses when (voluntary) parental consent to section 20 is withdrawn and risks remain about child welfare </a:t>
            </a:r>
          </a:p>
          <a:p>
            <a:pPr marL="342900" indent="-342900">
              <a:spcAft>
                <a:spcPts val="600"/>
              </a:spcAft>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Specialist guidance should be issued to staff across safeguarding partnership agencies regarding how to work effectively with parents/carers and children who are potentially impacted by sex working</a:t>
            </a:r>
          </a:p>
          <a:p>
            <a:pPr algn="ctr"/>
            <a:endParaRPr lang="en-GB" sz="1200" b="1" dirty="0">
              <a:solidFill>
                <a:schemeClr val="bg1"/>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3FC59981-FD79-4258-AE06-FA05C05DCFDC}"/>
              </a:ext>
            </a:extLst>
          </p:cNvPr>
          <p:cNvSpPr txBox="1"/>
          <p:nvPr/>
        </p:nvSpPr>
        <p:spPr>
          <a:xfrm>
            <a:off x="357158" y="5043138"/>
            <a:ext cx="4775157" cy="3108543"/>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Implementing Change</a:t>
            </a:r>
          </a:p>
          <a:p>
            <a:pPr algn="ctr"/>
            <a:endParaRPr lang="en-GB" sz="12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Reflective sessions held with professionals to ensure learning is implemented into practice. </a:t>
            </a:r>
          </a:p>
          <a:p>
            <a:endParaRPr lang="en-GB"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A focus group to review practice model and standards to include the voice of the child</a:t>
            </a:r>
          </a:p>
          <a:p>
            <a:endParaRPr lang="en-GB" sz="1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Learning Event held on ‘</a:t>
            </a:r>
            <a:r>
              <a:rPr lang="en-GB" sz="1600" i="0" dirty="0">
                <a:solidFill>
                  <a:schemeClr val="bg1"/>
                </a:solidFill>
                <a:effectLst/>
                <a:latin typeface="Arial" panose="020B0604020202020204" pitchFamily="34" charset="0"/>
                <a:cs typeface="Arial" panose="020B0604020202020204" pitchFamily="34" charset="0"/>
              </a:rPr>
              <a:t>Safeguarding and Risk Management of Children of Sex Workers’</a:t>
            </a:r>
          </a:p>
          <a:p>
            <a:pPr marL="285750" indent="-285750">
              <a:buFont typeface="Arial" panose="020B0604020202020204" pitchFamily="34" charset="0"/>
              <a:buChar char="•"/>
            </a:pPr>
            <a:endParaRPr lang="en-GB" sz="1400" i="0" dirty="0">
              <a:solidFill>
                <a:schemeClr val="bg1"/>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solidFill>
                <a:srgbClr val="0563C1"/>
              </a:solidFill>
              <a:latin typeface="Arial" panose="020B0604020202020204" pitchFamily="34" charset="0"/>
              <a:cs typeface="Arial" panose="020B0604020202020204" pitchFamily="34" charset="0"/>
            </a:endParaRPr>
          </a:p>
        </p:txBody>
      </p:sp>
      <p:sp>
        <p:nvSpPr>
          <p:cNvPr id="50" name="Arrow: Up 49">
            <a:extLst>
              <a:ext uri="{FF2B5EF4-FFF2-40B4-BE49-F238E27FC236}">
                <a16:creationId xmlns:a16="http://schemas.microsoft.com/office/drawing/2014/main" id="{6BD5E124-ED89-4A67-A180-3B59D90BE901}"/>
              </a:ext>
            </a:extLst>
          </p:cNvPr>
          <p:cNvSpPr/>
          <p:nvPr/>
        </p:nvSpPr>
        <p:spPr>
          <a:xfrm>
            <a:off x="2124400" y="4412235"/>
            <a:ext cx="1045027" cy="448471"/>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51" name="Arrow: Up 50">
            <a:extLst>
              <a:ext uri="{FF2B5EF4-FFF2-40B4-BE49-F238E27FC236}">
                <a16:creationId xmlns:a16="http://schemas.microsoft.com/office/drawing/2014/main" id="{F23F0CDD-3A87-496D-9B98-0574B9CEA578}"/>
              </a:ext>
            </a:extLst>
          </p:cNvPr>
          <p:cNvSpPr/>
          <p:nvPr/>
        </p:nvSpPr>
        <p:spPr>
          <a:xfrm rot="5400000">
            <a:off x="4525353" y="1785042"/>
            <a:ext cx="836231" cy="620053"/>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53" name="Arrow: Up 52">
            <a:extLst>
              <a:ext uri="{FF2B5EF4-FFF2-40B4-BE49-F238E27FC236}">
                <a16:creationId xmlns:a16="http://schemas.microsoft.com/office/drawing/2014/main" id="{EAD3FCA7-5A5E-428D-864E-90BB0273368D}"/>
              </a:ext>
            </a:extLst>
          </p:cNvPr>
          <p:cNvSpPr/>
          <p:nvPr/>
        </p:nvSpPr>
        <p:spPr>
          <a:xfrm rot="5400000">
            <a:off x="11835378" y="1755802"/>
            <a:ext cx="836231" cy="678531"/>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54" name="Arrow: Up 53">
            <a:extLst>
              <a:ext uri="{FF2B5EF4-FFF2-40B4-BE49-F238E27FC236}">
                <a16:creationId xmlns:a16="http://schemas.microsoft.com/office/drawing/2014/main" id="{1A41CC89-902F-438A-BB06-045DB9EF7767}"/>
              </a:ext>
            </a:extLst>
          </p:cNvPr>
          <p:cNvSpPr/>
          <p:nvPr/>
        </p:nvSpPr>
        <p:spPr>
          <a:xfrm rot="10800000">
            <a:off x="13765501" y="4472783"/>
            <a:ext cx="1045027" cy="360473"/>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55" name="Arrow: Up 54">
            <a:extLst>
              <a:ext uri="{FF2B5EF4-FFF2-40B4-BE49-F238E27FC236}">
                <a16:creationId xmlns:a16="http://schemas.microsoft.com/office/drawing/2014/main" id="{F832815E-7F21-4DC4-A528-C360846F6C45}"/>
              </a:ext>
            </a:extLst>
          </p:cNvPr>
          <p:cNvSpPr/>
          <p:nvPr/>
        </p:nvSpPr>
        <p:spPr>
          <a:xfrm rot="10800000">
            <a:off x="13765500" y="8262031"/>
            <a:ext cx="1045027" cy="427154"/>
          </a:xfrm>
          <a:prstGeom prst="up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60" dirty="0">
              <a:solidFill>
                <a:schemeClr val="bg1">
                  <a:lumMod val="50000"/>
                </a:schemeClr>
              </a:solidFill>
            </a:endParaRPr>
          </a:p>
        </p:txBody>
      </p:sp>
      <p:sp>
        <p:nvSpPr>
          <p:cNvPr id="56" name="Oval 55">
            <a:extLst>
              <a:ext uri="{FF2B5EF4-FFF2-40B4-BE49-F238E27FC236}">
                <a16:creationId xmlns:a16="http://schemas.microsoft.com/office/drawing/2014/main" id="{1763DE83-D438-4EF5-A6ED-2DBA08FDB335}"/>
              </a:ext>
            </a:extLst>
          </p:cNvPr>
          <p:cNvSpPr/>
          <p:nvPr/>
        </p:nvSpPr>
        <p:spPr>
          <a:xfrm>
            <a:off x="4873996" y="326821"/>
            <a:ext cx="678529" cy="644146"/>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57" name="Oval 56">
            <a:extLst>
              <a:ext uri="{FF2B5EF4-FFF2-40B4-BE49-F238E27FC236}">
                <a16:creationId xmlns:a16="http://schemas.microsoft.com/office/drawing/2014/main" id="{B3BBFC07-3A62-4091-933D-910BD0F5746B}"/>
              </a:ext>
            </a:extLst>
          </p:cNvPr>
          <p:cNvSpPr/>
          <p:nvPr/>
        </p:nvSpPr>
        <p:spPr>
          <a:xfrm>
            <a:off x="11350421" y="4726315"/>
            <a:ext cx="678530" cy="64669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58" name="Oval 57">
            <a:extLst>
              <a:ext uri="{FF2B5EF4-FFF2-40B4-BE49-F238E27FC236}">
                <a16:creationId xmlns:a16="http://schemas.microsoft.com/office/drawing/2014/main" id="{FDF9F5E3-8408-4112-B608-6D292BBE9FBA}"/>
              </a:ext>
            </a:extLst>
          </p:cNvPr>
          <p:cNvSpPr/>
          <p:nvPr/>
        </p:nvSpPr>
        <p:spPr>
          <a:xfrm>
            <a:off x="11473300" y="8558605"/>
            <a:ext cx="678530" cy="64669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59" name="Oval 58">
            <a:extLst>
              <a:ext uri="{FF2B5EF4-FFF2-40B4-BE49-F238E27FC236}">
                <a16:creationId xmlns:a16="http://schemas.microsoft.com/office/drawing/2014/main" id="{CC030F8B-A10F-400D-8D8A-916059C3A093}"/>
              </a:ext>
            </a:extLst>
          </p:cNvPr>
          <p:cNvSpPr/>
          <p:nvPr/>
        </p:nvSpPr>
        <p:spPr>
          <a:xfrm>
            <a:off x="158510" y="8372003"/>
            <a:ext cx="643609" cy="57509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60" name="Oval 59">
            <a:extLst>
              <a:ext uri="{FF2B5EF4-FFF2-40B4-BE49-F238E27FC236}">
                <a16:creationId xmlns:a16="http://schemas.microsoft.com/office/drawing/2014/main" id="{6110E0B3-B9A5-4884-9EDC-2BAC43970120}"/>
              </a:ext>
            </a:extLst>
          </p:cNvPr>
          <p:cNvSpPr/>
          <p:nvPr/>
        </p:nvSpPr>
        <p:spPr>
          <a:xfrm>
            <a:off x="155748" y="4729559"/>
            <a:ext cx="678530" cy="64669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960" dirty="0"/>
          </a:p>
        </p:txBody>
      </p:sp>
      <p:sp>
        <p:nvSpPr>
          <p:cNvPr id="22" name="TextBox 21">
            <a:extLst>
              <a:ext uri="{FF2B5EF4-FFF2-40B4-BE49-F238E27FC236}">
                <a16:creationId xmlns:a16="http://schemas.microsoft.com/office/drawing/2014/main" id="{19E1C113-AC09-4FDC-B959-7DF003B5C930}"/>
              </a:ext>
            </a:extLst>
          </p:cNvPr>
          <p:cNvSpPr txBox="1"/>
          <p:nvPr/>
        </p:nvSpPr>
        <p:spPr>
          <a:xfrm>
            <a:off x="166326" y="321083"/>
            <a:ext cx="647096" cy="584775"/>
          </a:xfrm>
          <a:prstGeom prst="rect">
            <a:avLst/>
          </a:prstGeom>
          <a:noFill/>
        </p:spPr>
        <p:txBody>
          <a:bodyPr wrap="square" rtlCol="0">
            <a:spAutoFit/>
          </a:bodyPr>
          <a:lstStyle/>
          <a:p>
            <a:r>
              <a:rPr lang="en-GB" sz="3200" b="1" dirty="0">
                <a:ln>
                  <a:solidFill>
                    <a:schemeClr val="accent5">
                      <a:lumMod val="75000"/>
                    </a:schemeClr>
                  </a:solidFill>
                </a:ln>
                <a:solidFill>
                  <a:srgbClr val="00C0BC"/>
                </a:solidFill>
                <a:latin typeface="Arial" panose="020B0604020202020204" pitchFamily="34" charset="0"/>
                <a:cs typeface="Arial" panose="020B0604020202020204" pitchFamily="34" charset="0"/>
              </a:rPr>
              <a:t>01</a:t>
            </a:r>
            <a:endParaRPr lang="en-GB" sz="2800" b="1" dirty="0">
              <a:ln>
                <a:solidFill>
                  <a:schemeClr val="accent5">
                    <a:lumMod val="75000"/>
                  </a:schemeClr>
                </a:solidFill>
              </a:ln>
              <a:solidFill>
                <a:srgbClr val="00C0BC"/>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A102772D-DBDB-414B-9D48-8E8C026AF2CD}"/>
              </a:ext>
            </a:extLst>
          </p:cNvPr>
          <p:cNvSpPr txBox="1"/>
          <p:nvPr/>
        </p:nvSpPr>
        <p:spPr>
          <a:xfrm>
            <a:off x="4880975" y="354304"/>
            <a:ext cx="671550" cy="584775"/>
          </a:xfrm>
          <a:prstGeom prst="rect">
            <a:avLst/>
          </a:prstGeom>
          <a:noFill/>
        </p:spPr>
        <p:txBody>
          <a:bodyPr wrap="square" rtlCol="0">
            <a:spAutoFit/>
          </a:bodyPr>
          <a:lstStyle/>
          <a:p>
            <a:r>
              <a:rPr lang="en-GB" sz="3200" b="1" dirty="0">
                <a:ln>
                  <a:solidFill>
                    <a:srgbClr val="FF9900"/>
                  </a:solidFill>
                </a:ln>
                <a:solidFill>
                  <a:srgbClr val="FFCC66"/>
                </a:solidFill>
                <a:latin typeface="Arial" panose="020B0604020202020204" pitchFamily="34" charset="0"/>
                <a:cs typeface="Arial" panose="020B0604020202020204" pitchFamily="34" charset="0"/>
              </a:rPr>
              <a:t>02</a:t>
            </a:r>
          </a:p>
        </p:txBody>
      </p:sp>
      <p:sp>
        <p:nvSpPr>
          <p:cNvPr id="61" name="TextBox 60">
            <a:extLst>
              <a:ext uri="{FF2B5EF4-FFF2-40B4-BE49-F238E27FC236}">
                <a16:creationId xmlns:a16="http://schemas.microsoft.com/office/drawing/2014/main" id="{44F37602-D01F-410E-804D-76887EBC4537}"/>
              </a:ext>
            </a:extLst>
          </p:cNvPr>
          <p:cNvSpPr txBox="1"/>
          <p:nvPr/>
        </p:nvSpPr>
        <p:spPr>
          <a:xfrm>
            <a:off x="11342064" y="4757273"/>
            <a:ext cx="678529" cy="584775"/>
          </a:xfrm>
          <a:prstGeom prst="rect">
            <a:avLst/>
          </a:prstGeom>
          <a:noFill/>
        </p:spPr>
        <p:txBody>
          <a:bodyPr wrap="square" rtlCol="0">
            <a:spAutoFit/>
          </a:bodyPr>
          <a:lstStyle/>
          <a:p>
            <a:r>
              <a:rPr lang="en-GB" sz="3200" b="1" dirty="0">
                <a:ln>
                  <a:solidFill>
                    <a:srgbClr val="FD5A39"/>
                  </a:solidFill>
                </a:ln>
                <a:solidFill>
                  <a:srgbClr val="FD6A4D"/>
                </a:solidFill>
                <a:latin typeface="Arial" panose="020B0604020202020204" pitchFamily="34" charset="0"/>
                <a:cs typeface="Arial" panose="020B0604020202020204" pitchFamily="34" charset="0"/>
              </a:rPr>
              <a:t>04</a:t>
            </a:r>
          </a:p>
        </p:txBody>
      </p:sp>
      <p:sp>
        <p:nvSpPr>
          <p:cNvPr id="36" name="TextBox 35">
            <a:extLst>
              <a:ext uri="{FF2B5EF4-FFF2-40B4-BE49-F238E27FC236}">
                <a16:creationId xmlns:a16="http://schemas.microsoft.com/office/drawing/2014/main" id="{FB04325C-FD67-4118-813F-24FE74A43025}"/>
              </a:ext>
            </a:extLst>
          </p:cNvPr>
          <p:cNvSpPr txBox="1"/>
          <p:nvPr/>
        </p:nvSpPr>
        <p:spPr>
          <a:xfrm>
            <a:off x="11481015" y="8585280"/>
            <a:ext cx="668826" cy="584775"/>
          </a:xfrm>
          <a:prstGeom prst="rect">
            <a:avLst/>
          </a:prstGeom>
          <a:noFill/>
        </p:spPr>
        <p:txBody>
          <a:bodyPr wrap="square" rtlCol="0">
            <a:spAutoFit/>
          </a:bodyPr>
          <a:lstStyle/>
          <a:p>
            <a:r>
              <a:rPr lang="en-GB" sz="3200" b="1" dirty="0">
                <a:ln>
                  <a:solidFill>
                    <a:srgbClr val="B00000"/>
                  </a:solidFill>
                </a:ln>
                <a:solidFill>
                  <a:srgbClr val="B00000"/>
                </a:solidFill>
                <a:latin typeface="Arial" panose="020B0604020202020204" pitchFamily="34" charset="0"/>
                <a:cs typeface="Arial" panose="020B0604020202020204" pitchFamily="34" charset="0"/>
              </a:rPr>
              <a:t>05</a:t>
            </a:r>
          </a:p>
        </p:txBody>
      </p:sp>
      <p:sp>
        <p:nvSpPr>
          <p:cNvPr id="37" name="TextBox 36">
            <a:extLst>
              <a:ext uri="{FF2B5EF4-FFF2-40B4-BE49-F238E27FC236}">
                <a16:creationId xmlns:a16="http://schemas.microsoft.com/office/drawing/2014/main" id="{CA57BAB8-2174-4625-89EE-BEB7EAB8C951}"/>
              </a:ext>
            </a:extLst>
          </p:cNvPr>
          <p:cNvSpPr txBox="1"/>
          <p:nvPr/>
        </p:nvSpPr>
        <p:spPr>
          <a:xfrm>
            <a:off x="158510" y="8372003"/>
            <a:ext cx="704444" cy="584775"/>
          </a:xfrm>
          <a:prstGeom prst="rect">
            <a:avLst/>
          </a:prstGeom>
          <a:noFill/>
          <a:ln>
            <a:noFill/>
          </a:ln>
        </p:spPr>
        <p:txBody>
          <a:bodyPr wrap="square" rtlCol="0">
            <a:spAutoFit/>
          </a:bodyPr>
          <a:lstStyle/>
          <a:p>
            <a:r>
              <a:rPr lang="en-GB" sz="3200" b="1" dirty="0">
                <a:solidFill>
                  <a:schemeClr val="accent1">
                    <a:lumMod val="75000"/>
                  </a:schemeClr>
                </a:solidFill>
                <a:latin typeface="Arial" panose="020B0604020202020204" pitchFamily="34" charset="0"/>
                <a:cs typeface="Arial" panose="020B0604020202020204" pitchFamily="34" charset="0"/>
              </a:rPr>
              <a:t>06</a:t>
            </a:r>
          </a:p>
        </p:txBody>
      </p:sp>
      <p:sp>
        <p:nvSpPr>
          <p:cNvPr id="38" name="TextBox 37">
            <a:extLst>
              <a:ext uri="{FF2B5EF4-FFF2-40B4-BE49-F238E27FC236}">
                <a16:creationId xmlns:a16="http://schemas.microsoft.com/office/drawing/2014/main" id="{B088E240-1624-4031-9A03-DB186018F808}"/>
              </a:ext>
            </a:extLst>
          </p:cNvPr>
          <p:cNvSpPr txBox="1"/>
          <p:nvPr/>
        </p:nvSpPr>
        <p:spPr>
          <a:xfrm>
            <a:off x="179060" y="4791476"/>
            <a:ext cx="701949" cy="584775"/>
          </a:xfrm>
          <a:prstGeom prst="rect">
            <a:avLst/>
          </a:prstGeom>
          <a:noFill/>
        </p:spPr>
        <p:txBody>
          <a:bodyPr wrap="square" rtlCol="0">
            <a:spAutoFit/>
          </a:bodyPr>
          <a:lstStyle/>
          <a:p>
            <a:r>
              <a:rPr lang="en-GB" sz="3200" b="1" dirty="0">
                <a:ln>
                  <a:solidFill>
                    <a:schemeClr val="accent1">
                      <a:lumMod val="75000"/>
                    </a:schemeClr>
                  </a:solidFill>
                </a:ln>
                <a:solidFill>
                  <a:srgbClr val="00B0F0"/>
                </a:solidFill>
                <a:latin typeface="Arial" panose="020B0604020202020204" pitchFamily="34" charset="0"/>
                <a:cs typeface="Arial" panose="020B0604020202020204" pitchFamily="34" charset="0"/>
              </a:rPr>
              <a:t>07</a:t>
            </a:r>
          </a:p>
        </p:txBody>
      </p:sp>
      <p:pic>
        <p:nvPicPr>
          <p:cNvPr id="2" name="Picture 1" descr="A picture containing diagram&#10;&#10;Description automatically generated">
            <a:extLst>
              <a:ext uri="{FF2B5EF4-FFF2-40B4-BE49-F238E27FC236}">
                <a16:creationId xmlns:a16="http://schemas.microsoft.com/office/drawing/2014/main" id="{04F6E69F-DA99-717E-EFF4-DC169AFA330C}"/>
              </a:ext>
            </a:extLst>
          </p:cNvPr>
          <p:cNvPicPr>
            <a:picLocks noChangeAspect="1"/>
          </p:cNvPicPr>
          <p:nvPr/>
        </p:nvPicPr>
        <p:blipFill>
          <a:blip r:embed="rId3"/>
          <a:stretch>
            <a:fillRect/>
          </a:stretch>
        </p:blipFill>
        <p:spPr>
          <a:xfrm>
            <a:off x="5765014" y="11194569"/>
            <a:ext cx="5456731" cy="1373110"/>
          </a:xfrm>
          <a:prstGeom prst="rect">
            <a:avLst/>
          </a:prstGeom>
          <a:ln w="3175">
            <a:solidFill>
              <a:schemeClr val="tx1"/>
            </a:solidFill>
          </a:ln>
        </p:spPr>
      </p:pic>
      <p:sp>
        <p:nvSpPr>
          <p:cNvPr id="13" name="TextBox 12">
            <a:extLst>
              <a:ext uri="{FF2B5EF4-FFF2-40B4-BE49-F238E27FC236}">
                <a16:creationId xmlns:a16="http://schemas.microsoft.com/office/drawing/2014/main" id="{2E653EE5-540B-C091-6F02-D29E93BD3085}"/>
              </a:ext>
            </a:extLst>
          </p:cNvPr>
          <p:cNvSpPr txBox="1"/>
          <p:nvPr/>
        </p:nvSpPr>
        <p:spPr>
          <a:xfrm>
            <a:off x="7194854" y="5649178"/>
            <a:ext cx="2537956" cy="830997"/>
          </a:xfrm>
          <a:prstGeom prst="rect">
            <a:avLst/>
          </a:prstGeom>
          <a:noFill/>
        </p:spPr>
        <p:txBody>
          <a:bodyPr wrap="square" rtlCol="0">
            <a:spAutoFit/>
          </a:bodyPr>
          <a:lstStyle/>
          <a:p>
            <a:pPr algn="ctr"/>
            <a:r>
              <a:rPr lang="en-GB" sz="4800" b="1" dirty="0">
                <a:solidFill>
                  <a:schemeClr val="tx1">
                    <a:lumMod val="65000"/>
                    <a:lumOff val="35000"/>
                  </a:schemeClr>
                </a:solidFill>
              </a:rPr>
              <a:t>‘River’</a:t>
            </a:r>
          </a:p>
        </p:txBody>
      </p:sp>
    </p:spTree>
    <p:extLst>
      <p:ext uri="{BB962C8B-B14F-4D97-AF65-F5344CB8AC3E}">
        <p14:creationId xmlns:p14="http://schemas.microsoft.com/office/powerpoint/2010/main" val="27204191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712</TotalTime>
  <Words>633</Words>
  <Application>Microsoft Office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BCP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Kerrie Ainley</dc:creator>
  <cp:lastModifiedBy>Charlene Miller</cp:lastModifiedBy>
  <cp:revision>4</cp:revision>
  <dcterms:created xsi:type="dcterms:W3CDTF">2022-05-25T14:00:51Z</dcterms:created>
  <dcterms:modified xsi:type="dcterms:W3CDTF">2022-11-17T10:36:24Z</dcterms:modified>
</cp:coreProperties>
</file>